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78" r:id="rId3"/>
    <p:sldId id="279" r:id="rId4"/>
    <p:sldId id="274" r:id="rId5"/>
    <p:sldId id="276" r:id="rId6"/>
    <p:sldId id="277" r:id="rId7"/>
    <p:sldId id="281" r:id="rId8"/>
    <p:sldId id="282" r:id="rId9"/>
    <p:sldId id="283" r:id="rId10"/>
    <p:sldId id="273" r:id="rId11"/>
    <p:sldId id="284" r:id="rId12"/>
    <p:sldId id="294" r:id="rId13"/>
    <p:sldId id="297" r:id="rId14"/>
    <p:sldId id="29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7049" autoAdjust="0"/>
  </p:normalViewPr>
  <p:slideViewPr>
    <p:cSldViewPr snapToGrid="0">
      <p:cViewPr varScale="1">
        <p:scale>
          <a:sx n="69" d="100"/>
          <a:sy n="69" d="100"/>
        </p:scale>
        <p:origin x="92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6BF507-2894-4DE9-9D94-51FDA9EC6766}" type="doc">
      <dgm:prSet loTypeId="urn:microsoft.com/office/officeart/2005/8/layout/hList1" loCatId="list" qsTypeId="urn:microsoft.com/office/officeart/2005/8/quickstyle/simple1" qsCatId="simple" csTypeId="urn:microsoft.com/office/officeart/2005/8/colors/accent1_2" csCatId="accent1"/>
      <dgm:spPr/>
      <dgm:t>
        <a:bodyPr/>
        <a:lstStyle/>
        <a:p>
          <a:endParaRPr lang="en-US"/>
        </a:p>
      </dgm:t>
    </dgm:pt>
    <dgm:pt modelId="{0A868D5A-7E62-4FB4-888F-35114353EE84}">
      <dgm:prSet/>
      <dgm:spPr/>
      <dgm:t>
        <a:bodyPr/>
        <a:lstStyle/>
        <a:p>
          <a:r>
            <a:rPr lang="en-US" b="0" i="0"/>
            <a:t>Cryptocurrency and Its Attraction to Cybercriminals:</a:t>
          </a:r>
          <a:endParaRPr lang="en-US"/>
        </a:p>
      </dgm:t>
    </dgm:pt>
    <dgm:pt modelId="{E9E3EC18-C695-43EE-8202-ABB044EC3287}" type="parTrans" cxnId="{3F9C2975-D903-40FC-96C9-DD23AE0C748B}">
      <dgm:prSet/>
      <dgm:spPr/>
      <dgm:t>
        <a:bodyPr/>
        <a:lstStyle/>
        <a:p>
          <a:endParaRPr lang="en-US"/>
        </a:p>
      </dgm:t>
    </dgm:pt>
    <dgm:pt modelId="{C57A4D2B-4430-411B-BE21-6322825E90DB}" type="sibTrans" cxnId="{3F9C2975-D903-40FC-96C9-DD23AE0C748B}">
      <dgm:prSet/>
      <dgm:spPr/>
      <dgm:t>
        <a:bodyPr/>
        <a:lstStyle/>
        <a:p>
          <a:endParaRPr lang="en-US"/>
        </a:p>
      </dgm:t>
    </dgm:pt>
    <dgm:pt modelId="{2A20168F-5FD4-4478-92BD-22D2C8238309}">
      <dgm:prSet/>
      <dgm:spPr/>
      <dgm:t>
        <a:bodyPr/>
        <a:lstStyle/>
        <a:p>
          <a:r>
            <a:rPr lang="en-US" b="0" i="0"/>
            <a:t>Pseudonymity and Anonymity</a:t>
          </a:r>
          <a:endParaRPr lang="en-US"/>
        </a:p>
      </dgm:t>
    </dgm:pt>
    <dgm:pt modelId="{1702BC6F-8E08-4D9E-ADD8-270CB9CA9F05}" type="parTrans" cxnId="{C744C13E-B852-431C-880B-187DE28996D0}">
      <dgm:prSet/>
      <dgm:spPr/>
      <dgm:t>
        <a:bodyPr/>
        <a:lstStyle/>
        <a:p>
          <a:endParaRPr lang="en-US"/>
        </a:p>
      </dgm:t>
    </dgm:pt>
    <dgm:pt modelId="{0CA8CB88-887D-4EB6-8D0B-54049B3FC811}" type="sibTrans" cxnId="{C744C13E-B852-431C-880B-187DE28996D0}">
      <dgm:prSet/>
      <dgm:spPr/>
      <dgm:t>
        <a:bodyPr/>
        <a:lstStyle/>
        <a:p>
          <a:endParaRPr lang="en-US"/>
        </a:p>
      </dgm:t>
    </dgm:pt>
    <dgm:pt modelId="{65225D17-B478-44A0-BE7E-7DA835CC958D}">
      <dgm:prSet/>
      <dgm:spPr/>
      <dgm:t>
        <a:bodyPr/>
        <a:lstStyle/>
        <a:p>
          <a:r>
            <a:rPr lang="en-US" b="0" i="0"/>
            <a:t>Borderless Transactions</a:t>
          </a:r>
          <a:endParaRPr lang="en-US"/>
        </a:p>
      </dgm:t>
    </dgm:pt>
    <dgm:pt modelId="{0783CD5D-C708-4A70-831E-31872A412538}" type="parTrans" cxnId="{5A1B6D10-6834-47D1-8126-9EB94F1CE706}">
      <dgm:prSet/>
      <dgm:spPr/>
      <dgm:t>
        <a:bodyPr/>
        <a:lstStyle/>
        <a:p>
          <a:endParaRPr lang="en-US"/>
        </a:p>
      </dgm:t>
    </dgm:pt>
    <dgm:pt modelId="{FF06555C-AFAB-46DE-9D60-8E1077CD38B0}" type="sibTrans" cxnId="{5A1B6D10-6834-47D1-8126-9EB94F1CE706}">
      <dgm:prSet/>
      <dgm:spPr/>
      <dgm:t>
        <a:bodyPr/>
        <a:lstStyle/>
        <a:p>
          <a:endParaRPr lang="en-US"/>
        </a:p>
      </dgm:t>
    </dgm:pt>
    <dgm:pt modelId="{8A580C34-15C6-488B-850D-7E91F4BF696C}">
      <dgm:prSet/>
      <dgm:spPr/>
      <dgm:t>
        <a:bodyPr/>
        <a:lstStyle/>
        <a:p>
          <a:r>
            <a:rPr lang="en-US" b="0" i="0"/>
            <a:t>Ransomware Payments:</a:t>
          </a:r>
          <a:endParaRPr lang="en-US"/>
        </a:p>
      </dgm:t>
    </dgm:pt>
    <dgm:pt modelId="{0FD16AE4-4F79-48D1-8FC1-354739A04314}" type="parTrans" cxnId="{5EE8FD7D-0D47-4A7A-B59E-A23F5608CF04}">
      <dgm:prSet/>
      <dgm:spPr/>
      <dgm:t>
        <a:bodyPr/>
        <a:lstStyle/>
        <a:p>
          <a:endParaRPr lang="en-US"/>
        </a:p>
      </dgm:t>
    </dgm:pt>
    <dgm:pt modelId="{686D2215-E0AC-479A-9537-E79F56D3B1EF}" type="sibTrans" cxnId="{5EE8FD7D-0D47-4A7A-B59E-A23F5608CF04}">
      <dgm:prSet/>
      <dgm:spPr/>
      <dgm:t>
        <a:bodyPr/>
        <a:lstStyle/>
        <a:p>
          <a:endParaRPr lang="en-US"/>
        </a:p>
      </dgm:t>
    </dgm:pt>
    <dgm:pt modelId="{F808CCAB-8D1A-4F7C-BA80-009798BD40AD}">
      <dgm:prSet/>
      <dgm:spPr/>
      <dgm:t>
        <a:bodyPr/>
        <a:lstStyle/>
        <a:p>
          <a:r>
            <a:rPr lang="en-US" b="0" i="0"/>
            <a:t>Darknet Marketplaces and Illegal Activities:</a:t>
          </a:r>
          <a:endParaRPr lang="en-US"/>
        </a:p>
      </dgm:t>
    </dgm:pt>
    <dgm:pt modelId="{625FDAF3-054E-42F4-892C-F87469E5923C}" type="parTrans" cxnId="{70A319E8-E999-4915-8505-7C2BCDAD0829}">
      <dgm:prSet/>
      <dgm:spPr/>
      <dgm:t>
        <a:bodyPr/>
        <a:lstStyle/>
        <a:p>
          <a:endParaRPr lang="en-US"/>
        </a:p>
      </dgm:t>
    </dgm:pt>
    <dgm:pt modelId="{8DEAD544-0E78-4D8A-B92B-000F8320CA45}" type="sibTrans" cxnId="{70A319E8-E999-4915-8505-7C2BCDAD0829}">
      <dgm:prSet/>
      <dgm:spPr/>
      <dgm:t>
        <a:bodyPr/>
        <a:lstStyle/>
        <a:p>
          <a:endParaRPr lang="en-US"/>
        </a:p>
      </dgm:t>
    </dgm:pt>
    <dgm:pt modelId="{E88CF271-F953-4488-9AA6-85DACADECA8D}">
      <dgm:prSet/>
      <dgm:spPr/>
      <dgm:t>
        <a:bodyPr/>
        <a:lstStyle/>
        <a:p>
          <a:r>
            <a:rPr lang="en-US" b="0" i="0"/>
            <a:t>Role of Cryptocurrencies in Darknet Marketplaces</a:t>
          </a:r>
          <a:endParaRPr lang="en-US"/>
        </a:p>
      </dgm:t>
    </dgm:pt>
    <dgm:pt modelId="{4574EDAA-F54B-4C2C-842F-0FABB146B85F}" type="parTrans" cxnId="{3A273584-0FEF-42E6-B719-65AA6854054D}">
      <dgm:prSet/>
      <dgm:spPr/>
      <dgm:t>
        <a:bodyPr/>
        <a:lstStyle/>
        <a:p>
          <a:endParaRPr lang="en-US"/>
        </a:p>
      </dgm:t>
    </dgm:pt>
    <dgm:pt modelId="{FBFA5C2E-DDE4-497A-BC16-66BE0FEFD585}" type="sibTrans" cxnId="{3A273584-0FEF-42E6-B719-65AA6854054D}">
      <dgm:prSet/>
      <dgm:spPr/>
      <dgm:t>
        <a:bodyPr/>
        <a:lstStyle/>
        <a:p>
          <a:endParaRPr lang="en-US"/>
        </a:p>
      </dgm:t>
    </dgm:pt>
    <dgm:pt modelId="{BD643A2A-5184-4933-B130-72E0FBFC9770}">
      <dgm:prSet/>
      <dgm:spPr/>
      <dgm:t>
        <a:bodyPr/>
        <a:lstStyle/>
        <a:p>
          <a:r>
            <a:rPr lang="en-US" b="0" i="0"/>
            <a:t>Money Laundering (Crypto Mixer, Crypto Laundry)</a:t>
          </a:r>
          <a:endParaRPr lang="en-US"/>
        </a:p>
      </dgm:t>
    </dgm:pt>
    <dgm:pt modelId="{5DABAC54-3FAF-4230-91E7-FAED0ACDAE2F}" type="parTrans" cxnId="{C2D0E7C2-1A5E-494B-8D2B-DFDC4BE8FBCD}">
      <dgm:prSet/>
      <dgm:spPr/>
      <dgm:t>
        <a:bodyPr/>
        <a:lstStyle/>
        <a:p>
          <a:endParaRPr lang="en-US"/>
        </a:p>
      </dgm:t>
    </dgm:pt>
    <dgm:pt modelId="{FE7127E9-5EC3-4A40-92DA-1006AA33D70A}" type="sibTrans" cxnId="{C2D0E7C2-1A5E-494B-8D2B-DFDC4BE8FBCD}">
      <dgm:prSet/>
      <dgm:spPr/>
      <dgm:t>
        <a:bodyPr/>
        <a:lstStyle/>
        <a:p>
          <a:endParaRPr lang="en-US"/>
        </a:p>
      </dgm:t>
    </dgm:pt>
    <dgm:pt modelId="{03669D51-BC26-4AC6-BB91-6081DA2F2FEA}" type="pres">
      <dgm:prSet presAssocID="{836BF507-2894-4DE9-9D94-51FDA9EC6766}" presName="Name0" presStyleCnt="0">
        <dgm:presLayoutVars>
          <dgm:dir/>
          <dgm:animLvl val="lvl"/>
          <dgm:resizeHandles val="exact"/>
        </dgm:presLayoutVars>
      </dgm:prSet>
      <dgm:spPr/>
    </dgm:pt>
    <dgm:pt modelId="{610F38C8-2E78-403F-8CA4-6413B012F681}" type="pres">
      <dgm:prSet presAssocID="{0A868D5A-7E62-4FB4-888F-35114353EE84}" presName="composite" presStyleCnt="0"/>
      <dgm:spPr/>
    </dgm:pt>
    <dgm:pt modelId="{1C637AD7-CF66-419C-89D5-597EBB8E7CB6}" type="pres">
      <dgm:prSet presAssocID="{0A868D5A-7E62-4FB4-888F-35114353EE84}" presName="parTx" presStyleLbl="alignNode1" presStyleIdx="0" presStyleCnt="2">
        <dgm:presLayoutVars>
          <dgm:chMax val="0"/>
          <dgm:chPref val="0"/>
          <dgm:bulletEnabled val="1"/>
        </dgm:presLayoutVars>
      </dgm:prSet>
      <dgm:spPr/>
    </dgm:pt>
    <dgm:pt modelId="{0DD9E3EC-F512-46C8-B814-BB0813F83A82}" type="pres">
      <dgm:prSet presAssocID="{0A868D5A-7E62-4FB4-888F-35114353EE84}" presName="desTx" presStyleLbl="alignAccFollowNode1" presStyleIdx="0" presStyleCnt="2">
        <dgm:presLayoutVars>
          <dgm:bulletEnabled val="1"/>
        </dgm:presLayoutVars>
      </dgm:prSet>
      <dgm:spPr/>
    </dgm:pt>
    <dgm:pt modelId="{A207F481-38B1-43B4-88C1-49C7E302161A}" type="pres">
      <dgm:prSet presAssocID="{C57A4D2B-4430-411B-BE21-6322825E90DB}" presName="space" presStyleCnt="0"/>
      <dgm:spPr/>
    </dgm:pt>
    <dgm:pt modelId="{881C9C40-1F9E-483C-93FC-A48E5FDB76B7}" type="pres">
      <dgm:prSet presAssocID="{F808CCAB-8D1A-4F7C-BA80-009798BD40AD}" presName="composite" presStyleCnt="0"/>
      <dgm:spPr/>
    </dgm:pt>
    <dgm:pt modelId="{4A37EAAF-5C3A-4899-B3BA-20DF3397053E}" type="pres">
      <dgm:prSet presAssocID="{F808CCAB-8D1A-4F7C-BA80-009798BD40AD}" presName="parTx" presStyleLbl="alignNode1" presStyleIdx="1" presStyleCnt="2">
        <dgm:presLayoutVars>
          <dgm:chMax val="0"/>
          <dgm:chPref val="0"/>
          <dgm:bulletEnabled val="1"/>
        </dgm:presLayoutVars>
      </dgm:prSet>
      <dgm:spPr/>
    </dgm:pt>
    <dgm:pt modelId="{61B87601-376E-4BD2-BD6B-7153015CE030}" type="pres">
      <dgm:prSet presAssocID="{F808CCAB-8D1A-4F7C-BA80-009798BD40AD}" presName="desTx" presStyleLbl="alignAccFollowNode1" presStyleIdx="1" presStyleCnt="2">
        <dgm:presLayoutVars>
          <dgm:bulletEnabled val="1"/>
        </dgm:presLayoutVars>
      </dgm:prSet>
      <dgm:spPr/>
    </dgm:pt>
  </dgm:ptLst>
  <dgm:cxnLst>
    <dgm:cxn modelId="{970B7808-1A4E-4E55-9D92-7D15504BFDBE}" type="presOf" srcId="{F808CCAB-8D1A-4F7C-BA80-009798BD40AD}" destId="{4A37EAAF-5C3A-4899-B3BA-20DF3397053E}" srcOrd="0" destOrd="0" presId="urn:microsoft.com/office/officeart/2005/8/layout/hList1"/>
    <dgm:cxn modelId="{5A1B6D10-6834-47D1-8126-9EB94F1CE706}" srcId="{0A868D5A-7E62-4FB4-888F-35114353EE84}" destId="{65225D17-B478-44A0-BE7E-7DA835CC958D}" srcOrd="1" destOrd="0" parTransId="{0783CD5D-C708-4A70-831E-31872A412538}" sibTransId="{FF06555C-AFAB-46DE-9D60-8E1077CD38B0}"/>
    <dgm:cxn modelId="{3C5CA02E-B67A-498C-B062-8232E3549F1B}" type="presOf" srcId="{0A868D5A-7E62-4FB4-888F-35114353EE84}" destId="{1C637AD7-CF66-419C-89D5-597EBB8E7CB6}" srcOrd="0" destOrd="0" presId="urn:microsoft.com/office/officeart/2005/8/layout/hList1"/>
    <dgm:cxn modelId="{C744C13E-B852-431C-880B-187DE28996D0}" srcId="{0A868D5A-7E62-4FB4-888F-35114353EE84}" destId="{2A20168F-5FD4-4478-92BD-22D2C8238309}" srcOrd="0" destOrd="0" parTransId="{1702BC6F-8E08-4D9E-ADD8-270CB9CA9F05}" sibTransId="{0CA8CB88-887D-4EB6-8D0B-54049B3FC811}"/>
    <dgm:cxn modelId="{7199534A-1B65-4125-867A-A7FADFD259E0}" type="presOf" srcId="{8A580C34-15C6-488B-850D-7E91F4BF696C}" destId="{0DD9E3EC-F512-46C8-B814-BB0813F83A82}" srcOrd="0" destOrd="2" presId="urn:microsoft.com/office/officeart/2005/8/layout/hList1"/>
    <dgm:cxn modelId="{3F9C2975-D903-40FC-96C9-DD23AE0C748B}" srcId="{836BF507-2894-4DE9-9D94-51FDA9EC6766}" destId="{0A868D5A-7E62-4FB4-888F-35114353EE84}" srcOrd="0" destOrd="0" parTransId="{E9E3EC18-C695-43EE-8202-ABB044EC3287}" sibTransId="{C57A4D2B-4430-411B-BE21-6322825E90DB}"/>
    <dgm:cxn modelId="{5EE8FD7D-0D47-4A7A-B59E-A23F5608CF04}" srcId="{0A868D5A-7E62-4FB4-888F-35114353EE84}" destId="{8A580C34-15C6-488B-850D-7E91F4BF696C}" srcOrd="2" destOrd="0" parTransId="{0FD16AE4-4F79-48D1-8FC1-354739A04314}" sibTransId="{686D2215-E0AC-479A-9537-E79F56D3B1EF}"/>
    <dgm:cxn modelId="{3A273584-0FEF-42E6-B719-65AA6854054D}" srcId="{F808CCAB-8D1A-4F7C-BA80-009798BD40AD}" destId="{E88CF271-F953-4488-9AA6-85DACADECA8D}" srcOrd="0" destOrd="0" parTransId="{4574EDAA-F54B-4C2C-842F-0FABB146B85F}" sibTransId="{FBFA5C2E-DDE4-497A-BC16-66BE0FEFD585}"/>
    <dgm:cxn modelId="{5F87608E-457A-484E-A6BA-53799603216B}" type="presOf" srcId="{65225D17-B478-44A0-BE7E-7DA835CC958D}" destId="{0DD9E3EC-F512-46C8-B814-BB0813F83A82}" srcOrd="0" destOrd="1" presId="urn:microsoft.com/office/officeart/2005/8/layout/hList1"/>
    <dgm:cxn modelId="{2D0F2B98-17CD-4867-B5B2-22DA33611CD7}" type="presOf" srcId="{E88CF271-F953-4488-9AA6-85DACADECA8D}" destId="{61B87601-376E-4BD2-BD6B-7153015CE030}" srcOrd="0" destOrd="0" presId="urn:microsoft.com/office/officeart/2005/8/layout/hList1"/>
    <dgm:cxn modelId="{C2D0E7C2-1A5E-494B-8D2B-DFDC4BE8FBCD}" srcId="{F808CCAB-8D1A-4F7C-BA80-009798BD40AD}" destId="{BD643A2A-5184-4933-B130-72E0FBFC9770}" srcOrd="1" destOrd="0" parTransId="{5DABAC54-3FAF-4230-91E7-FAED0ACDAE2F}" sibTransId="{FE7127E9-5EC3-4A40-92DA-1006AA33D70A}"/>
    <dgm:cxn modelId="{FF4234CF-8663-419A-B8F7-28000193656B}" type="presOf" srcId="{BD643A2A-5184-4933-B130-72E0FBFC9770}" destId="{61B87601-376E-4BD2-BD6B-7153015CE030}" srcOrd="0" destOrd="1" presId="urn:microsoft.com/office/officeart/2005/8/layout/hList1"/>
    <dgm:cxn modelId="{8D56A7DD-2D58-4CD4-B2E7-5FE6377C201E}" type="presOf" srcId="{2A20168F-5FD4-4478-92BD-22D2C8238309}" destId="{0DD9E3EC-F512-46C8-B814-BB0813F83A82}" srcOrd="0" destOrd="0" presId="urn:microsoft.com/office/officeart/2005/8/layout/hList1"/>
    <dgm:cxn modelId="{70A319E8-E999-4915-8505-7C2BCDAD0829}" srcId="{836BF507-2894-4DE9-9D94-51FDA9EC6766}" destId="{F808CCAB-8D1A-4F7C-BA80-009798BD40AD}" srcOrd="1" destOrd="0" parTransId="{625FDAF3-054E-42F4-892C-F87469E5923C}" sibTransId="{8DEAD544-0E78-4D8A-B92B-000F8320CA45}"/>
    <dgm:cxn modelId="{ABAF61F2-5466-4158-A879-31AC662E400C}" type="presOf" srcId="{836BF507-2894-4DE9-9D94-51FDA9EC6766}" destId="{03669D51-BC26-4AC6-BB91-6081DA2F2FEA}" srcOrd="0" destOrd="0" presId="urn:microsoft.com/office/officeart/2005/8/layout/hList1"/>
    <dgm:cxn modelId="{39D36F3E-9A77-452B-AA18-A9FBAE9E458D}" type="presParOf" srcId="{03669D51-BC26-4AC6-BB91-6081DA2F2FEA}" destId="{610F38C8-2E78-403F-8CA4-6413B012F681}" srcOrd="0" destOrd="0" presId="urn:microsoft.com/office/officeart/2005/8/layout/hList1"/>
    <dgm:cxn modelId="{56643914-A5F2-4794-AEAA-0359743140B2}" type="presParOf" srcId="{610F38C8-2E78-403F-8CA4-6413B012F681}" destId="{1C637AD7-CF66-419C-89D5-597EBB8E7CB6}" srcOrd="0" destOrd="0" presId="urn:microsoft.com/office/officeart/2005/8/layout/hList1"/>
    <dgm:cxn modelId="{408C5A72-18BF-4B92-9F89-E7EEC65B22FC}" type="presParOf" srcId="{610F38C8-2E78-403F-8CA4-6413B012F681}" destId="{0DD9E3EC-F512-46C8-B814-BB0813F83A82}" srcOrd="1" destOrd="0" presId="urn:microsoft.com/office/officeart/2005/8/layout/hList1"/>
    <dgm:cxn modelId="{E673BACD-79AB-4D73-A000-D6F8C474324A}" type="presParOf" srcId="{03669D51-BC26-4AC6-BB91-6081DA2F2FEA}" destId="{A207F481-38B1-43B4-88C1-49C7E302161A}" srcOrd="1" destOrd="0" presId="urn:microsoft.com/office/officeart/2005/8/layout/hList1"/>
    <dgm:cxn modelId="{F71A91A2-EFD6-4DD8-BB70-4CB32E74430E}" type="presParOf" srcId="{03669D51-BC26-4AC6-BB91-6081DA2F2FEA}" destId="{881C9C40-1F9E-483C-93FC-A48E5FDB76B7}" srcOrd="2" destOrd="0" presId="urn:microsoft.com/office/officeart/2005/8/layout/hList1"/>
    <dgm:cxn modelId="{0585DCC7-25F4-4F77-9B26-E4B6242E388B}" type="presParOf" srcId="{881C9C40-1F9E-483C-93FC-A48E5FDB76B7}" destId="{4A37EAAF-5C3A-4899-B3BA-20DF3397053E}" srcOrd="0" destOrd="0" presId="urn:microsoft.com/office/officeart/2005/8/layout/hList1"/>
    <dgm:cxn modelId="{E006C9BC-9DD8-4ED1-8EE8-0AF722499FDA}" type="presParOf" srcId="{881C9C40-1F9E-483C-93FC-A48E5FDB76B7}" destId="{61B87601-376E-4BD2-BD6B-7153015CE030}"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3C101E2-EC17-4D12-826E-429990DFF3DE}" type="doc">
      <dgm:prSet loTypeId="urn:microsoft.com/office/officeart/2005/8/layout/list1" loCatId="list" qsTypeId="urn:microsoft.com/office/officeart/2005/8/quickstyle/simple1" qsCatId="simple" csTypeId="urn:microsoft.com/office/officeart/2005/8/colors/accent0_3" csCatId="mainScheme"/>
      <dgm:spPr/>
      <dgm:t>
        <a:bodyPr/>
        <a:lstStyle/>
        <a:p>
          <a:endParaRPr lang="en-US"/>
        </a:p>
      </dgm:t>
    </dgm:pt>
    <dgm:pt modelId="{017E8624-9DFB-4446-A703-FB86FC0953F4}">
      <dgm:prSet/>
      <dgm:spPr/>
      <dgm:t>
        <a:bodyPr/>
        <a:lstStyle/>
        <a:p>
          <a:r>
            <a:rPr lang="en-US" b="0" i="0" dirty="0">
              <a:latin typeface="Cambria" panose="02040503050406030204" pitchFamily="18" charset="0"/>
              <a:ea typeface="Cambria" panose="02040503050406030204" pitchFamily="18" charset="0"/>
            </a:rPr>
            <a:t>Digital Forensics:</a:t>
          </a:r>
          <a:endParaRPr lang="en-US" dirty="0">
            <a:latin typeface="Cambria" panose="02040503050406030204" pitchFamily="18" charset="0"/>
            <a:ea typeface="Cambria" panose="02040503050406030204" pitchFamily="18" charset="0"/>
          </a:endParaRPr>
        </a:p>
      </dgm:t>
    </dgm:pt>
    <dgm:pt modelId="{CCD6BB23-F05D-4CD9-8437-81862E5D0709}" type="parTrans" cxnId="{7B2EE894-D34A-4EB7-A313-F9DA816097EC}">
      <dgm:prSet/>
      <dgm:spPr/>
      <dgm:t>
        <a:bodyPr/>
        <a:lstStyle/>
        <a:p>
          <a:endParaRPr lang="en-US"/>
        </a:p>
      </dgm:t>
    </dgm:pt>
    <dgm:pt modelId="{9272D160-2418-4FC0-AE0B-B8C48157D65C}" type="sibTrans" cxnId="{7B2EE894-D34A-4EB7-A313-F9DA816097EC}">
      <dgm:prSet/>
      <dgm:spPr/>
      <dgm:t>
        <a:bodyPr/>
        <a:lstStyle/>
        <a:p>
          <a:endParaRPr lang="en-US"/>
        </a:p>
      </dgm:t>
    </dgm:pt>
    <dgm:pt modelId="{ADE6ACD8-79D3-48C8-AFC0-EF6EAC822175}">
      <dgm:prSet/>
      <dgm:spPr/>
      <dgm:t>
        <a:bodyPr/>
        <a:lstStyle/>
        <a:p>
          <a:r>
            <a:rPr lang="en-US" b="0" i="0" dirty="0">
              <a:latin typeface="Cambria" panose="02040503050406030204" pitchFamily="18" charset="0"/>
              <a:ea typeface="Cambria" panose="02040503050406030204" pitchFamily="18" charset="0"/>
            </a:rPr>
            <a:t>Specialized tools to analyze blockchain transactions</a:t>
          </a:r>
          <a:endParaRPr lang="en-US" dirty="0">
            <a:latin typeface="Cambria" panose="02040503050406030204" pitchFamily="18" charset="0"/>
            <a:ea typeface="Cambria" panose="02040503050406030204" pitchFamily="18" charset="0"/>
          </a:endParaRPr>
        </a:p>
      </dgm:t>
    </dgm:pt>
    <dgm:pt modelId="{2B1C063E-3962-41F8-A960-BEB0351AC68C}" type="parTrans" cxnId="{D4DB5859-2AF6-43EE-9133-CB92C7CF48EC}">
      <dgm:prSet/>
      <dgm:spPr/>
      <dgm:t>
        <a:bodyPr/>
        <a:lstStyle/>
        <a:p>
          <a:endParaRPr lang="en-US"/>
        </a:p>
      </dgm:t>
    </dgm:pt>
    <dgm:pt modelId="{429CA1E1-25AA-48F5-9F42-D3C53F817FA9}" type="sibTrans" cxnId="{D4DB5859-2AF6-43EE-9133-CB92C7CF48EC}">
      <dgm:prSet/>
      <dgm:spPr/>
      <dgm:t>
        <a:bodyPr/>
        <a:lstStyle/>
        <a:p>
          <a:endParaRPr lang="en-US"/>
        </a:p>
      </dgm:t>
    </dgm:pt>
    <dgm:pt modelId="{066FD58D-73D5-495C-B639-770076A9EC95}">
      <dgm:prSet/>
      <dgm:spPr/>
      <dgm:t>
        <a:bodyPr/>
        <a:lstStyle/>
        <a:p>
          <a:r>
            <a:rPr lang="en-US" b="0" i="0" dirty="0">
              <a:latin typeface="Cambria" panose="02040503050406030204" pitchFamily="18" charset="0"/>
              <a:ea typeface="Cambria" panose="02040503050406030204" pitchFamily="18" charset="0"/>
            </a:rPr>
            <a:t>Tracing cryptocurrency flow and identifying transaction patterns</a:t>
          </a:r>
          <a:endParaRPr lang="en-US" dirty="0">
            <a:latin typeface="Cambria" panose="02040503050406030204" pitchFamily="18" charset="0"/>
            <a:ea typeface="Cambria" panose="02040503050406030204" pitchFamily="18" charset="0"/>
          </a:endParaRPr>
        </a:p>
      </dgm:t>
    </dgm:pt>
    <dgm:pt modelId="{27850272-24BE-483A-838F-540E1310899E}" type="parTrans" cxnId="{2C03256A-4396-4FDD-9E6C-8588BEA03BAB}">
      <dgm:prSet/>
      <dgm:spPr/>
      <dgm:t>
        <a:bodyPr/>
        <a:lstStyle/>
        <a:p>
          <a:endParaRPr lang="en-US"/>
        </a:p>
      </dgm:t>
    </dgm:pt>
    <dgm:pt modelId="{CD24BCF8-EB44-4514-A4B9-2CABDCCCC637}" type="sibTrans" cxnId="{2C03256A-4396-4FDD-9E6C-8588BEA03BAB}">
      <dgm:prSet/>
      <dgm:spPr/>
      <dgm:t>
        <a:bodyPr/>
        <a:lstStyle/>
        <a:p>
          <a:endParaRPr lang="en-US"/>
        </a:p>
      </dgm:t>
    </dgm:pt>
    <dgm:pt modelId="{B88157B7-4444-482F-8C30-E14B00D2649C}">
      <dgm:prSet/>
      <dgm:spPr/>
      <dgm:t>
        <a:bodyPr/>
        <a:lstStyle/>
        <a:p>
          <a:r>
            <a:rPr lang="en-US" b="0" i="0" dirty="0">
              <a:latin typeface="Cambria" panose="02040503050406030204" pitchFamily="18" charset="0"/>
              <a:ea typeface="Cambria" panose="02040503050406030204" pitchFamily="18" charset="0"/>
            </a:rPr>
            <a:t>Collaboration:</a:t>
          </a:r>
          <a:endParaRPr lang="en-US" dirty="0">
            <a:latin typeface="Cambria" panose="02040503050406030204" pitchFamily="18" charset="0"/>
            <a:ea typeface="Cambria" panose="02040503050406030204" pitchFamily="18" charset="0"/>
          </a:endParaRPr>
        </a:p>
      </dgm:t>
    </dgm:pt>
    <dgm:pt modelId="{9F24287D-E5A8-4867-81D3-EEFD2995FD82}" type="parTrans" cxnId="{982618BF-8590-491D-9412-608605EAD3AF}">
      <dgm:prSet/>
      <dgm:spPr/>
      <dgm:t>
        <a:bodyPr/>
        <a:lstStyle/>
        <a:p>
          <a:endParaRPr lang="en-US"/>
        </a:p>
      </dgm:t>
    </dgm:pt>
    <dgm:pt modelId="{778E070C-78D9-4BF5-983D-228D22FA123B}" type="sibTrans" cxnId="{982618BF-8590-491D-9412-608605EAD3AF}">
      <dgm:prSet/>
      <dgm:spPr/>
      <dgm:t>
        <a:bodyPr/>
        <a:lstStyle/>
        <a:p>
          <a:endParaRPr lang="en-US"/>
        </a:p>
      </dgm:t>
    </dgm:pt>
    <dgm:pt modelId="{5A5A5655-ED1C-4048-A168-8669412F9B20}">
      <dgm:prSet/>
      <dgm:spPr/>
      <dgm:t>
        <a:bodyPr/>
        <a:lstStyle/>
        <a:p>
          <a:r>
            <a:rPr lang="en-US" b="0" i="0" dirty="0">
              <a:latin typeface="Cambria" panose="02040503050406030204" pitchFamily="18" charset="0"/>
              <a:ea typeface="Cambria" panose="02040503050406030204" pitchFamily="18" charset="0"/>
            </a:rPr>
            <a:t>Cooperation with international agencies and law enforcement</a:t>
          </a:r>
          <a:endParaRPr lang="en-US" dirty="0">
            <a:latin typeface="Cambria" panose="02040503050406030204" pitchFamily="18" charset="0"/>
            <a:ea typeface="Cambria" panose="02040503050406030204" pitchFamily="18" charset="0"/>
          </a:endParaRPr>
        </a:p>
      </dgm:t>
    </dgm:pt>
    <dgm:pt modelId="{C41B35DB-AD7B-4409-BFB1-D7947E50DD91}" type="parTrans" cxnId="{29285A2B-6A62-4C60-A2D0-891722160C30}">
      <dgm:prSet/>
      <dgm:spPr/>
      <dgm:t>
        <a:bodyPr/>
        <a:lstStyle/>
        <a:p>
          <a:endParaRPr lang="en-US"/>
        </a:p>
      </dgm:t>
    </dgm:pt>
    <dgm:pt modelId="{8471CBE5-5884-4A36-A346-4792DE01BB01}" type="sibTrans" cxnId="{29285A2B-6A62-4C60-A2D0-891722160C30}">
      <dgm:prSet/>
      <dgm:spPr/>
      <dgm:t>
        <a:bodyPr/>
        <a:lstStyle/>
        <a:p>
          <a:endParaRPr lang="en-US"/>
        </a:p>
      </dgm:t>
    </dgm:pt>
    <dgm:pt modelId="{52E1980F-BE38-40DA-8C06-1E81247690B5}">
      <dgm:prSet/>
      <dgm:spPr/>
      <dgm:t>
        <a:bodyPr/>
        <a:lstStyle/>
        <a:p>
          <a:r>
            <a:rPr lang="en-US" b="0" i="0" dirty="0">
              <a:latin typeface="Cambria" panose="02040503050406030204" pitchFamily="18" charset="0"/>
              <a:ea typeface="Cambria" panose="02040503050406030204" pitchFamily="18" charset="0"/>
            </a:rPr>
            <a:t>Partnerships with private sector organizations and cryptocurrency exchanges for information sharing</a:t>
          </a:r>
          <a:endParaRPr lang="en-US" dirty="0">
            <a:latin typeface="Cambria" panose="02040503050406030204" pitchFamily="18" charset="0"/>
            <a:ea typeface="Cambria" panose="02040503050406030204" pitchFamily="18" charset="0"/>
          </a:endParaRPr>
        </a:p>
      </dgm:t>
    </dgm:pt>
    <dgm:pt modelId="{934C7232-F729-4787-ABDF-755D3C43D4E4}" type="parTrans" cxnId="{18FBAEBE-55D9-43F2-83A2-321FED89282A}">
      <dgm:prSet/>
      <dgm:spPr/>
      <dgm:t>
        <a:bodyPr/>
        <a:lstStyle/>
        <a:p>
          <a:endParaRPr lang="en-US"/>
        </a:p>
      </dgm:t>
    </dgm:pt>
    <dgm:pt modelId="{C20EE8D8-CF7E-4674-824A-E17DD8CA6191}" type="sibTrans" cxnId="{18FBAEBE-55D9-43F2-83A2-321FED89282A}">
      <dgm:prSet/>
      <dgm:spPr/>
      <dgm:t>
        <a:bodyPr/>
        <a:lstStyle/>
        <a:p>
          <a:endParaRPr lang="en-US"/>
        </a:p>
      </dgm:t>
    </dgm:pt>
    <dgm:pt modelId="{9532E8EE-3B12-4EB0-BD30-8FBC4A37EE54}">
      <dgm:prSet/>
      <dgm:spPr/>
      <dgm:t>
        <a:bodyPr/>
        <a:lstStyle/>
        <a:p>
          <a:r>
            <a:rPr lang="en-US" b="0" i="0" dirty="0">
              <a:latin typeface="Cambria" panose="02040503050406030204" pitchFamily="18" charset="0"/>
              <a:ea typeface="Cambria" panose="02040503050406030204" pitchFamily="18" charset="0"/>
            </a:rPr>
            <a:t>Infiltration:</a:t>
          </a:r>
          <a:endParaRPr lang="en-US" dirty="0">
            <a:latin typeface="Cambria" panose="02040503050406030204" pitchFamily="18" charset="0"/>
            <a:ea typeface="Cambria" panose="02040503050406030204" pitchFamily="18" charset="0"/>
          </a:endParaRPr>
        </a:p>
      </dgm:t>
    </dgm:pt>
    <dgm:pt modelId="{FD88B4E7-1EF2-412B-A471-D3B92E2EBDE4}" type="parTrans" cxnId="{513C66C7-C8A9-4385-B910-C38DAC5D4FFE}">
      <dgm:prSet/>
      <dgm:spPr/>
      <dgm:t>
        <a:bodyPr/>
        <a:lstStyle/>
        <a:p>
          <a:endParaRPr lang="en-US"/>
        </a:p>
      </dgm:t>
    </dgm:pt>
    <dgm:pt modelId="{84982F69-29EE-40ED-8A43-EBC273980AEA}" type="sibTrans" cxnId="{513C66C7-C8A9-4385-B910-C38DAC5D4FFE}">
      <dgm:prSet/>
      <dgm:spPr/>
      <dgm:t>
        <a:bodyPr/>
        <a:lstStyle/>
        <a:p>
          <a:endParaRPr lang="en-US"/>
        </a:p>
      </dgm:t>
    </dgm:pt>
    <dgm:pt modelId="{689C051A-B954-478F-AA39-0BDD52E2DA56}">
      <dgm:prSet/>
      <dgm:spPr/>
      <dgm:t>
        <a:bodyPr/>
        <a:lstStyle/>
        <a:p>
          <a:r>
            <a:rPr lang="en-US" b="0" i="0" dirty="0">
              <a:latin typeface="Cambria" panose="02040503050406030204" pitchFamily="18" charset="0"/>
              <a:ea typeface="Cambria" panose="02040503050406030204" pitchFamily="18" charset="0"/>
            </a:rPr>
            <a:t>Undercover operations to infiltrate darknet marketplaces</a:t>
          </a:r>
          <a:endParaRPr lang="en-US" dirty="0">
            <a:latin typeface="Cambria" panose="02040503050406030204" pitchFamily="18" charset="0"/>
            <a:ea typeface="Cambria" panose="02040503050406030204" pitchFamily="18" charset="0"/>
          </a:endParaRPr>
        </a:p>
      </dgm:t>
    </dgm:pt>
    <dgm:pt modelId="{039B2F29-80BC-49FD-9A19-083939430C70}" type="parTrans" cxnId="{CE55C9DC-0A40-4CE3-A14F-300F4E5CABE7}">
      <dgm:prSet/>
      <dgm:spPr/>
      <dgm:t>
        <a:bodyPr/>
        <a:lstStyle/>
        <a:p>
          <a:endParaRPr lang="en-US"/>
        </a:p>
      </dgm:t>
    </dgm:pt>
    <dgm:pt modelId="{84BC7066-B52D-4757-91E5-FC2FDD939444}" type="sibTrans" cxnId="{CE55C9DC-0A40-4CE3-A14F-300F4E5CABE7}">
      <dgm:prSet/>
      <dgm:spPr/>
      <dgm:t>
        <a:bodyPr/>
        <a:lstStyle/>
        <a:p>
          <a:endParaRPr lang="en-US"/>
        </a:p>
      </dgm:t>
    </dgm:pt>
    <dgm:pt modelId="{072F1E28-1632-40A4-8780-E0B16A821DB1}">
      <dgm:prSet/>
      <dgm:spPr/>
      <dgm:t>
        <a:bodyPr/>
        <a:lstStyle/>
        <a:p>
          <a:r>
            <a:rPr lang="en-US" b="0" i="0" dirty="0">
              <a:latin typeface="Cambria" panose="02040503050406030204" pitchFamily="18" charset="0"/>
              <a:ea typeface="Cambria" panose="02040503050406030204" pitchFamily="18" charset="0"/>
            </a:rPr>
            <a:t>Monitoring illicit activities and gathering crucial evidence</a:t>
          </a:r>
          <a:endParaRPr lang="en-US" dirty="0">
            <a:latin typeface="Cambria" panose="02040503050406030204" pitchFamily="18" charset="0"/>
            <a:ea typeface="Cambria" panose="02040503050406030204" pitchFamily="18" charset="0"/>
          </a:endParaRPr>
        </a:p>
      </dgm:t>
    </dgm:pt>
    <dgm:pt modelId="{E3C1633B-646E-42E1-AFEC-07D9B7AAB874}" type="parTrans" cxnId="{D84E9ADB-272A-49E3-99E1-C87003AB7D6E}">
      <dgm:prSet/>
      <dgm:spPr/>
      <dgm:t>
        <a:bodyPr/>
        <a:lstStyle/>
        <a:p>
          <a:endParaRPr lang="en-US"/>
        </a:p>
      </dgm:t>
    </dgm:pt>
    <dgm:pt modelId="{3E89D393-AACD-4F1F-8318-87661A98B288}" type="sibTrans" cxnId="{D84E9ADB-272A-49E3-99E1-C87003AB7D6E}">
      <dgm:prSet/>
      <dgm:spPr/>
      <dgm:t>
        <a:bodyPr/>
        <a:lstStyle/>
        <a:p>
          <a:endParaRPr lang="en-US"/>
        </a:p>
      </dgm:t>
    </dgm:pt>
    <dgm:pt modelId="{02E38F70-F57A-4AAA-930E-4FF7A02EC6AB}">
      <dgm:prSet/>
      <dgm:spPr/>
      <dgm:t>
        <a:bodyPr/>
        <a:lstStyle/>
        <a:p>
          <a:r>
            <a:rPr lang="en-US" b="0" i="0" dirty="0">
              <a:latin typeface="Cambria" panose="02040503050406030204" pitchFamily="18" charset="0"/>
              <a:ea typeface="Cambria" panose="02040503050406030204" pitchFamily="18" charset="0"/>
            </a:rPr>
            <a:t>Financial Analysis:</a:t>
          </a:r>
          <a:endParaRPr lang="en-US" dirty="0">
            <a:latin typeface="Cambria" panose="02040503050406030204" pitchFamily="18" charset="0"/>
            <a:ea typeface="Cambria" panose="02040503050406030204" pitchFamily="18" charset="0"/>
          </a:endParaRPr>
        </a:p>
      </dgm:t>
    </dgm:pt>
    <dgm:pt modelId="{D3613EEC-9B7B-4C09-951F-1E8062FF04D4}" type="parTrans" cxnId="{DFA7BF8E-F018-4907-8B24-DC909BAD1C55}">
      <dgm:prSet/>
      <dgm:spPr/>
      <dgm:t>
        <a:bodyPr/>
        <a:lstStyle/>
        <a:p>
          <a:endParaRPr lang="en-US"/>
        </a:p>
      </dgm:t>
    </dgm:pt>
    <dgm:pt modelId="{FE463990-113E-4754-A8E8-D1169758CAB5}" type="sibTrans" cxnId="{DFA7BF8E-F018-4907-8B24-DC909BAD1C55}">
      <dgm:prSet/>
      <dgm:spPr/>
      <dgm:t>
        <a:bodyPr/>
        <a:lstStyle/>
        <a:p>
          <a:endParaRPr lang="en-US"/>
        </a:p>
      </dgm:t>
    </dgm:pt>
    <dgm:pt modelId="{0734C0AE-BA28-4804-B1A8-B5B315582189}">
      <dgm:prSet/>
      <dgm:spPr/>
      <dgm:t>
        <a:bodyPr/>
        <a:lstStyle/>
        <a:p>
          <a:r>
            <a:rPr lang="en-US" b="0" i="0" dirty="0">
              <a:latin typeface="Cambria" panose="02040503050406030204" pitchFamily="18" charset="0"/>
              <a:ea typeface="Cambria" panose="02040503050406030204" pitchFamily="18" charset="0"/>
            </a:rPr>
            <a:t>Tracking cryptocurrency wallets and exchanges</a:t>
          </a:r>
          <a:endParaRPr lang="en-US" dirty="0">
            <a:latin typeface="Cambria" panose="02040503050406030204" pitchFamily="18" charset="0"/>
            <a:ea typeface="Cambria" panose="02040503050406030204" pitchFamily="18" charset="0"/>
          </a:endParaRPr>
        </a:p>
      </dgm:t>
    </dgm:pt>
    <dgm:pt modelId="{EAE44B9F-D9CE-4F88-B743-96493D0C3778}" type="parTrans" cxnId="{CBC2EE4F-4A70-4088-8EF0-FF65A81852A0}">
      <dgm:prSet/>
      <dgm:spPr/>
      <dgm:t>
        <a:bodyPr/>
        <a:lstStyle/>
        <a:p>
          <a:endParaRPr lang="en-US"/>
        </a:p>
      </dgm:t>
    </dgm:pt>
    <dgm:pt modelId="{EF7CF49D-59CD-4791-9709-76F50DCC0EFD}" type="sibTrans" cxnId="{CBC2EE4F-4A70-4088-8EF0-FF65A81852A0}">
      <dgm:prSet/>
      <dgm:spPr/>
      <dgm:t>
        <a:bodyPr/>
        <a:lstStyle/>
        <a:p>
          <a:endParaRPr lang="en-US"/>
        </a:p>
      </dgm:t>
    </dgm:pt>
    <dgm:pt modelId="{8751FE71-EDB5-4467-A91A-4A87DF402DE7}">
      <dgm:prSet/>
      <dgm:spPr/>
      <dgm:t>
        <a:bodyPr/>
        <a:lstStyle/>
        <a:p>
          <a:r>
            <a:rPr lang="en-US" b="0" i="0" dirty="0">
              <a:latin typeface="Cambria" panose="02040503050406030204" pitchFamily="18" charset="0"/>
              <a:ea typeface="Cambria" panose="02040503050406030204" pitchFamily="18" charset="0"/>
            </a:rPr>
            <a:t>Following the money trail to identify cybercriminals</a:t>
          </a:r>
          <a:endParaRPr lang="en-US" dirty="0">
            <a:latin typeface="Cambria" panose="02040503050406030204" pitchFamily="18" charset="0"/>
            <a:ea typeface="Cambria" panose="02040503050406030204" pitchFamily="18" charset="0"/>
          </a:endParaRPr>
        </a:p>
      </dgm:t>
    </dgm:pt>
    <dgm:pt modelId="{C7893265-F81B-452A-B8F9-201125C96B89}" type="parTrans" cxnId="{766EE4E1-35E2-42CB-9FF2-C7F2BD26F449}">
      <dgm:prSet/>
      <dgm:spPr/>
      <dgm:t>
        <a:bodyPr/>
        <a:lstStyle/>
        <a:p>
          <a:endParaRPr lang="en-US"/>
        </a:p>
      </dgm:t>
    </dgm:pt>
    <dgm:pt modelId="{25702D7E-B32A-4A07-8739-863EC843DF70}" type="sibTrans" cxnId="{766EE4E1-35E2-42CB-9FF2-C7F2BD26F449}">
      <dgm:prSet/>
      <dgm:spPr/>
      <dgm:t>
        <a:bodyPr/>
        <a:lstStyle/>
        <a:p>
          <a:endParaRPr lang="en-US"/>
        </a:p>
      </dgm:t>
    </dgm:pt>
    <dgm:pt modelId="{502CBA21-E901-4A57-A814-6621DD715C65}" type="pres">
      <dgm:prSet presAssocID="{73C101E2-EC17-4D12-826E-429990DFF3DE}" presName="linear" presStyleCnt="0">
        <dgm:presLayoutVars>
          <dgm:dir/>
          <dgm:animLvl val="lvl"/>
          <dgm:resizeHandles val="exact"/>
        </dgm:presLayoutVars>
      </dgm:prSet>
      <dgm:spPr/>
    </dgm:pt>
    <dgm:pt modelId="{298B25C1-A4D5-494A-AE73-C084AFDDB10A}" type="pres">
      <dgm:prSet presAssocID="{017E8624-9DFB-4446-A703-FB86FC0953F4}" presName="parentLin" presStyleCnt="0"/>
      <dgm:spPr/>
    </dgm:pt>
    <dgm:pt modelId="{21C52347-0025-4AB3-A2F8-638E63A63A52}" type="pres">
      <dgm:prSet presAssocID="{017E8624-9DFB-4446-A703-FB86FC0953F4}" presName="parentLeftMargin" presStyleLbl="node1" presStyleIdx="0" presStyleCnt="4"/>
      <dgm:spPr/>
    </dgm:pt>
    <dgm:pt modelId="{E17841A3-DF65-4C0E-8443-C83CA32A8DCE}" type="pres">
      <dgm:prSet presAssocID="{017E8624-9DFB-4446-A703-FB86FC0953F4}" presName="parentText" presStyleLbl="node1" presStyleIdx="0" presStyleCnt="4">
        <dgm:presLayoutVars>
          <dgm:chMax val="0"/>
          <dgm:bulletEnabled val="1"/>
        </dgm:presLayoutVars>
      </dgm:prSet>
      <dgm:spPr/>
    </dgm:pt>
    <dgm:pt modelId="{7FCC9793-839B-48C0-B972-668DD81D894F}" type="pres">
      <dgm:prSet presAssocID="{017E8624-9DFB-4446-A703-FB86FC0953F4}" presName="negativeSpace" presStyleCnt="0"/>
      <dgm:spPr/>
    </dgm:pt>
    <dgm:pt modelId="{B3DE3874-A239-4128-8AEA-8575D037EF9D}" type="pres">
      <dgm:prSet presAssocID="{017E8624-9DFB-4446-A703-FB86FC0953F4}" presName="childText" presStyleLbl="conFgAcc1" presStyleIdx="0" presStyleCnt="4">
        <dgm:presLayoutVars>
          <dgm:bulletEnabled val="1"/>
        </dgm:presLayoutVars>
      </dgm:prSet>
      <dgm:spPr/>
    </dgm:pt>
    <dgm:pt modelId="{2407BF19-7129-4468-B8A9-62061F460295}" type="pres">
      <dgm:prSet presAssocID="{9272D160-2418-4FC0-AE0B-B8C48157D65C}" presName="spaceBetweenRectangles" presStyleCnt="0"/>
      <dgm:spPr/>
    </dgm:pt>
    <dgm:pt modelId="{14C95CD6-548B-4833-BB31-68997C8362FD}" type="pres">
      <dgm:prSet presAssocID="{B88157B7-4444-482F-8C30-E14B00D2649C}" presName="parentLin" presStyleCnt="0"/>
      <dgm:spPr/>
    </dgm:pt>
    <dgm:pt modelId="{7287EC56-9242-4BD3-A4B2-BFCB00258975}" type="pres">
      <dgm:prSet presAssocID="{B88157B7-4444-482F-8C30-E14B00D2649C}" presName="parentLeftMargin" presStyleLbl="node1" presStyleIdx="0" presStyleCnt="4"/>
      <dgm:spPr/>
    </dgm:pt>
    <dgm:pt modelId="{3576B73E-C5D0-4ED7-B451-ABC53D889397}" type="pres">
      <dgm:prSet presAssocID="{B88157B7-4444-482F-8C30-E14B00D2649C}" presName="parentText" presStyleLbl="node1" presStyleIdx="1" presStyleCnt="4">
        <dgm:presLayoutVars>
          <dgm:chMax val="0"/>
          <dgm:bulletEnabled val="1"/>
        </dgm:presLayoutVars>
      </dgm:prSet>
      <dgm:spPr/>
    </dgm:pt>
    <dgm:pt modelId="{0DE0F676-91E1-43A6-8935-BC8454A70AAF}" type="pres">
      <dgm:prSet presAssocID="{B88157B7-4444-482F-8C30-E14B00D2649C}" presName="negativeSpace" presStyleCnt="0"/>
      <dgm:spPr/>
    </dgm:pt>
    <dgm:pt modelId="{E5ED48D2-07B9-4506-9AB1-125F70711A44}" type="pres">
      <dgm:prSet presAssocID="{B88157B7-4444-482F-8C30-E14B00D2649C}" presName="childText" presStyleLbl="conFgAcc1" presStyleIdx="1" presStyleCnt="4">
        <dgm:presLayoutVars>
          <dgm:bulletEnabled val="1"/>
        </dgm:presLayoutVars>
      </dgm:prSet>
      <dgm:spPr/>
    </dgm:pt>
    <dgm:pt modelId="{ADFC95A7-401E-426A-99FD-42E03A5BCD8D}" type="pres">
      <dgm:prSet presAssocID="{778E070C-78D9-4BF5-983D-228D22FA123B}" presName="spaceBetweenRectangles" presStyleCnt="0"/>
      <dgm:spPr/>
    </dgm:pt>
    <dgm:pt modelId="{5ED7C25D-37CC-4EF3-BC29-3611A537E0A2}" type="pres">
      <dgm:prSet presAssocID="{9532E8EE-3B12-4EB0-BD30-8FBC4A37EE54}" presName="parentLin" presStyleCnt="0"/>
      <dgm:spPr/>
    </dgm:pt>
    <dgm:pt modelId="{FD1014CE-18DE-4236-8BA7-442059FB68BE}" type="pres">
      <dgm:prSet presAssocID="{9532E8EE-3B12-4EB0-BD30-8FBC4A37EE54}" presName="parentLeftMargin" presStyleLbl="node1" presStyleIdx="1" presStyleCnt="4"/>
      <dgm:spPr/>
    </dgm:pt>
    <dgm:pt modelId="{CB2602AE-7AB8-4136-81F9-6FB39E0EBE8C}" type="pres">
      <dgm:prSet presAssocID="{9532E8EE-3B12-4EB0-BD30-8FBC4A37EE54}" presName="parentText" presStyleLbl="node1" presStyleIdx="2" presStyleCnt="4">
        <dgm:presLayoutVars>
          <dgm:chMax val="0"/>
          <dgm:bulletEnabled val="1"/>
        </dgm:presLayoutVars>
      </dgm:prSet>
      <dgm:spPr/>
    </dgm:pt>
    <dgm:pt modelId="{6B46A861-1414-4374-ADDF-B01293FC9178}" type="pres">
      <dgm:prSet presAssocID="{9532E8EE-3B12-4EB0-BD30-8FBC4A37EE54}" presName="negativeSpace" presStyleCnt="0"/>
      <dgm:spPr/>
    </dgm:pt>
    <dgm:pt modelId="{5CE89AD9-01AF-49B1-A63E-6F76ACAF8685}" type="pres">
      <dgm:prSet presAssocID="{9532E8EE-3B12-4EB0-BD30-8FBC4A37EE54}" presName="childText" presStyleLbl="conFgAcc1" presStyleIdx="2" presStyleCnt="4">
        <dgm:presLayoutVars>
          <dgm:bulletEnabled val="1"/>
        </dgm:presLayoutVars>
      </dgm:prSet>
      <dgm:spPr/>
    </dgm:pt>
    <dgm:pt modelId="{F2EFF260-9879-415B-87FB-3132107A007C}" type="pres">
      <dgm:prSet presAssocID="{84982F69-29EE-40ED-8A43-EBC273980AEA}" presName="spaceBetweenRectangles" presStyleCnt="0"/>
      <dgm:spPr/>
    </dgm:pt>
    <dgm:pt modelId="{9D9FACAF-A07C-45FF-B6A4-078A91A12B07}" type="pres">
      <dgm:prSet presAssocID="{02E38F70-F57A-4AAA-930E-4FF7A02EC6AB}" presName="parentLin" presStyleCnt="0"/>
      <dgm:spPr/>
    </dgm:pt>
    <dgm:pt modelId="{9FBD15F3-65B6-499C-941A-60122615F27D}" type="pres">
      <dgm:prSet presAssocID="{02E38F70-F57A-4AAA-930E-4FF7A02EC6AB}" presName="parentLeftMargin" presStyleLbl="node1" presStyleIdx="2" presStyleCnt="4"/>
      <dgm:spPr/>
    </dgm:pt>
    <dgm:pt modelId="{95E36D39-8EC3-4429-B522-7FACD9937770}" type="pres">
      <dgm:prSet presAssocID="{02E38F70-F57A-4AAA-930E-4FF7A02EC6AB}" presName="parentText" presStyleLbl="node1" presStyleIdx="3" presStyleCnt="4">
        <dgm:presLayoutVars>
          <dgm:chMax val="0"/>
          <dgm:bulletEnabled val="1"/>
        </dgm:presLayoutVars>
      </dgm:prSet>
      <dgm:spPr/>
    </dgm:pt>
    <dgm:pt modelId="{C4D02310-3E9B-410F-B800-E6698B3170A0}" type="pres">
      <dgm:prSet presAssocID="{02E38F70-F57A-4AAA-930E-4FF7A02EC6AB}" presName="negativeSpace" presStyleCnt="0"/>
      <dgm:spPr/>
    </dgm:pt>
    <dgm:pt modelId="{EF3761FE-02D3-40A1-BC56-2382AFEE2192}" type="pres">
      <dgm:prSet presAssocID="{02E38F70-F57A-4AAA-930E-4FF7A02EC6AB}" presName="childText" presStyleLbl="conFgAcc1" presStyleIdx="3" presStyleCnt="4">
        <dgm:presLayoutVars>
          <dgm:bulletEnabled val="1"/>
        </dgm:presLayoutVars>
      </dgm:prSet>
      <dgm:spPr/>
    </dgm:pt>
  </dgm:ptLst>
  <dgm:cxnLst>
    <dgm:cxn modelId="{E4334B03-D3C8-4CA4-86BF-AC6DE6AD913E}" type="presOf" srcId="{072F1E28-1632-40A4-8780-E0B16A821DB1}" destId="{5CE89AD9-01AF-49B1-A63E-6F76ACAF8685}" srcOrd="0" destOrd="1" presId="urn:microsoft.com/office/officeart/2005/8/layout/list1"/>
    <dgm:cxn modelId="{40513D10-A3B8-4B8F-93E3-9B1DF4F2A843}" type="presOf" srcId="{02E38F70-F57A-4AAA-930E-4FF7A02EC6AB}" destId="{9FBD15F3-65B6-499C-941A-60122615F27D}" srcOrd="0" destOrd="0" presId="urn:microsoft.com/office/officeart/2005/8/layout/list1"/>
    <dgm:cxn modelId="{29285A2B-6A62-4C60-A2D0-891722160C30}" srcId="{B88157B7-4444-482F-8C30-E14B00D2649C}" destId="{5A5A5655-ED1C-4048-A168-8669412F9B20}" srcOrd="0" destOrd="0" parTransId="{C41B35DB-AD7B-4409-BFB1-D7947E50DD91}" sibTransId="{8471CBE5-5884-4A36-A346-4792DE01BB01}"/>
    <dgm:cxn modelId="{2FF56432-2741-4210-B94F-24264EB8B10D}" type="presOf" srcId="{0734C0AE-BA28-4804-B1A8-B5B315582189}" destId="{EF3761FE-02D3-40A1-BC56-2382AFEE2192}" srcOrd="0" destOrd="0" presId="urn:microsoft.com/office/officeart/2005/8/layout/list1"/>
    <dgm:cxn modelId="{064E7F67-D80E-4937-99EC-1F918D589C23}" type="presOf" srcId="{ADE6ACD8-79D3-48C8-AFC0-EF6EAC822175}" destId="{B3DE3874-A239-4128-8AEA-8575D037EF9D}" srcOrd="0" destOrd="0" presId="urn:microsoft.com/office/officeart/2005/8/layout/list1"/>
    <dgm:cxn modelId="{2C03256A-4396-4FDD-9E6C-8588BEA03BAB}" srcId="{017E8624-9DFB-4446-A703-FB86FC0953F4}" destId="{066FD58D-73D5-495C-B639-770076A9EC95}" srcOrd="1" destOrd="0" parTransId="{27850272-24BE-483A-838F-540E1310899E}" sibTransId="{CD24BCF8-EB44-4514-A4B9-2CABDCCCC637}"/>
    <dgm:cxn modelId="{F9DE356C-6463-4C0D-A55E-21223B8ADADF}" type="presOf" srcId="{02E38F70-F57A-4AAA-930E-4FF7A02EC6AB}" destId="{95E36D39-8EC3-4429-B522-7FACD9937770}" srcOrd="1" destOrd="0" presId="urn:microsoft.com/office/officeart/2005/8/layout/list1"/>
    <dgm:cxn modelId="{F2902C4E-B190-4079-8FA3-4003E1C24865}" type="presOf" srcId="{B88157B7-4444-482F-8C30-E14B00D2649C}" destId="{3576B73E-C5D0-4ED7-B451-ABC53D889397}" srcOrd="1" destOrd="0" presId="urn:microsoft.com/office/officeart/2005/8/layout/list1"/>
    <dgm:cxn modelId="{3DBD9D6E-2C24-4A7D-88A2-9BA7187D4F63}" type="presOf" srcId="{017E8624-9DFB-4446-A703-FB86FC0953F4}" destId="{21C52347-0025-4AB3-A2F8-638E63A63A52}" srcOrd="0" destOrd="0" presId="urn:microsoft.com/office/officeart/2005/8/layout/list1"/>
    <dgm:cxn modelId="{17942D6F-6E94-4C04-8798-25BA498B1B20}" type="presOf" srcId="{017E8624-9DFB-4446-A703-FB86FC0953F4}" destId="{E17841A3-DF65-4C0E-8443-C83CA32A8DCE}" srcOrd="1" destOrd="0" presId="urn:microsoft.com/office/officeart/2005/8/layout/list1"/>
    <dgm:cxn modelId="{CBC2EE4F-4A70-4088-8EF0-FF65A81852A0}" srcId="{02E38F70-F57A-4AAA-930E-4FF7A02EC6AB}" destId="{0734C0AE-BA28-4804-B1A8-B5B315582189}" srcOrd="0" destOrd="0" parTransId="{EAE44B9F-D9CE-4F88-B743-96493D0C3778}" sibTransId="{EF7CF49D-59CD-4791-9709-76F50DCC0EFD}"/>
    <dgm:cxn modelId="{D4DB5859-2AF6-43EE-9133-CB92C7CF48EC}" srcId="{017E8624-9DFB-4446-A703-FB86FC0953F4}" destId="{ADE6ACD8-79D3-48C8-AFC0-EF6EAC822175}" srcOrd="0" destOrd="0" parTransId="{2B1C063E-3962-41F8-A960-BEB0351AC68C}" sibTransId="{429CA1E1-25AA-48F5-9F42-D3C53F817FA9}"/>
    <dgm:cxn modelId="{C2104087-361F-40CC-B032-F991FDDD15B7}" type="presOf" srcId="{066FD58D-73D5-495C-B639-770076A9EC95}" destId="{B3DE3874-A239-4128-8AEA-8575D037EF9D}" srcOrd="0" destOrd="1" presId="urn:microsoft.com/office/officeart/2005/8/layout/list1"/>
    <dgm:cxn modelId="{DFA7BF8E-F018-4907-8B24-DC909BAD1C55}" srcId="{73C101E2-EC17-4D12-826E-429990DFF3DE}" destId="{02E38F70-F57A-4AAA-930E-4FF7A02EC6AB}" srcOrd="3" destOrd="0" parTransId="{D3613EEC-9B7B-4C09-951F-1E8062FF04D4}" sibTransId="{FE463990-113E-4754-A8E8-D1169758CAB5}"/>
    <dgm:cxn modelId="{7B2EE894-D34A-4EB7-A313-F9DA816097EC}" srcId="{73C101E2-EC17-4D12-826E-429990DFF3DE}" destId="{017E8624-9DFB-4446-A703-FB86FC0953F4}" srcOrd="0" destOrd="0" parTransId="{CCD6BB23-F05D-4CD9-8437-81862E5D0709}" sibTransId="{9272D160-2418-4FC0-AE0B-B8C48157D65C}"/>
    <dgm:cxn modelId="{81A005A0-79C9-420E-A9E7-D83FD43882BC}" type="presOf" srcId="{5A5A5655-ED1C-4048-A168-8669412F9B20}" destId="{E5ED48D2-07B9-4506-9AB1-125F70711A44}" srcOrd="0" destOrd="0" presId="urn:microsoft.com/office/officeart/2005/8/layout/list1"/>
    <dgm:cxn modelId="{DEADA1B8-CCFA-4705-A9B8-03692EFDC72A}" type="presOf" srcId="{73C101E2-EC17-4D12-826E-429990DFF3DE}" destId="{502CBA21-E901-4A57-A814-6621DD715C65}" srcOrd="0" destOrd="0" presId="urn:microsoft.com/office/officeart/2005/8/layout/list1"/>
    <dgm:cxn modelId="{18FBAEBE-55D9-43F2-83A2-321FED89282A}" srcId="{B88157B7-4444-482F-8C30-E14B00D2649C}" destId="{52E1980F-BE38-40DA-8C06-1E81247690B5}" srcOrd="1" destOrd="0" parTransId="{934C7232-F729-4787-ABDF-755D3C43D4E4}" sibTransId="{C20EE8D8-CF7E-4674-824A-E17DD8CA6191}"/>
    <dgm:cxn modelId="{982618BF-8590-491D-9412-608605EAD3AF}" srcId="{73C101E2-EC17-4D12-826E-429990DFF3DE}" destId="{B88157B7-4444-482F-8C30-E14B00D2649C}" srcOrd="1" destOrd="0" parTransId="{9F24287D-E5A8-4867-81D3-EEFD2995FD82}" sibTransId="{778E070C-78D9-4BF5-983D-228D22FA123B}"/>
    <dgm:cxn modelId="{3571C0C5-C41E-4331-919E-5E55BAC97BBD}" type="presOf" srcId="{8751FE71-EDB5-4467-A91A-4A87DF402DE7}" destId="{EF3761FE-02D3-40A1-BC56-2382AFEE2192}" srcOrd="0" destOrd="1" presId="urn:microsoft.com/office/officeart/2005/8/layout/list1"/>
    <dgm:cxn modelId="{513C66C7-C8A9-4385-B910-C38DAC5D4FFE}" srcId="{73C101E2-EC17-4D12-826E-429990DFF3DE}" destId="{9532E8EE-3B12-4EB0-BD30-8FBC4A37EE54}" srcOrd="2" destOrd="0" parTransId="{FD88B4E7-1EF2-412B-A471-D3B92E2EBDE4}" sibTransId="{84982F69-29EE-40ED-8A43-EBC273980AEA}"/>
    <dgm:cxn modelId="{E33CD6CF-CB7F-48DE-B3BB-4984360F4E7F}" type="presOf" srcId="{52E1980F-BE38-40DA-8C06-1E81247690B5}" destId="{E5ED48D2-07B9-4506-9AB1-125F70711A44}" srcOrd="0" destOrd="1" presId="urn:microsoft.com/office/officeart/2005/8/layout/list1"/>
    <dgm:cxn modelId="{D84E9ADB-272A-49E3-99E1-C87003AB7D6E}" srcId="{9532E8EE-3B12-4EB0-BD30-8FBC4A37EE54}" destId="{072F1E28-1632-40A4-8780-E0B16A821DB1}" srcOrd="1" destOrd="0" parTransId="{E3C1633B-646E-42E1-AFEC-07D9B7AAB874}" sibTransId="{3E89D393-AACD-4F1F-8318-87661A98B288}"/>
    <dgm:cxn modelId="{CE55C9DC-0A40-4CE3-A14F-300F4E5CABE7}" srcId="{9532E8EE-3B12-4EB0-BD30-8FBC4A37EE54}" destId="{689C051A-B954-478F-AA39-0BDD52E2DA56}" srcOrd="0" destOrd="0" parTransId="{039B2F29-80BC-49FD-9A19-083939430C70}" sibTransId="{84BC7066-B52D-4757-91E5-FC2FDD939444}"/>
    <dgm:cxn modelId="{C93B84DD-F419-4407-B7AF-02F573A95AFA}" type="presOf" srcId="{9532E8EE-3B12-4EB0-BD30-8FBC4A37EE54}" destId="{CB2602AE-7AB8-4136-81F9-6FB39E0EBE8C}" srcOrd="1" destOrd="0" presId="urn:microsoft.com/office/officeart/2005/8/layout/list1"/>
    <dgm:cxn modelId="{766EE4E1-35E2-42CB-9FF2-C7F2BD26F449}" srcId="{02E38F70-F57A-4AAA-930E-4FF7A02EC6AB}" destId="{8751FE71-EDB5-4467-A91A-4A87DF402DE7}" srcOrd="1" destOrd="0" parTransId="{C7893265-F81B-452A-B8F9-201125C96B89}" sibTransId="{25702D7E-B32A-4A07-8739-863EC843DF70}"/>
    <dgm:cxn modelId="{D21836E5-CCDD-42EB-B1B5-189A366791CA}" type="presOf" srcId="{9532E8EE-3B12-4EB0-BD30-8FBC4A37EE54}" destId="{FD1014CE-18DE-4236-8BA7-442059FB68BE}" srcOrd="0" destOrd="0" presId="urn:microsoft.com/office/officeart/2005/8/layout/list1"/>
    <dgm:cxn modelId="{CD3FEEE7-64AC-4F69-B1DA-37EC148C5D55}" type="presOf" srcId="{689C051A-B954-478F-AA39-0BDD52E2DA56}" destId="{5CE89AD9-01AF-49B1-A63E-6F76ACAF8685}" srcOrd="0" destOrd="0" presId="urn:microsoft.com/office/officeart/2005/8/layout/list1"/>
    <dgm:cxn modelId="{47D326EE-5263-4AA7-BDC7-449DEB05EDE3}" type="presOf" srcId="{B88157B7-4444-482F-8C30-E14B00D2649C}" destId="{7287EC56-9242-4BD3-A4B2-BFCB00258975}" srcOrd="0" destOrd="0" presId="urn:microsoft.com/office/officeart/2005/8/layout/list1"/>
    <dgm:cxn modelId="{A9A9E7E4-55C7-4F16-896D-A9163D26BB95}" type="presParOf" srcId="{502CBA21-E901-4A57-A814-6621DD715C65}" destId="{298B25C1-A4D5-494A-AE73-C084AFDDB10A}" srcOrd="0" destOrd="0" presId="urn:microsoft.com/office/officeart/2005/8/layout/list1"/>
    <dgm:cxn modelId="{741CFE2E-1A18-46C7-9397-261853CFEB45}" type="presParOf" srcId="{298B25C1-A4D5-494A-AE73-C084AFDDB10A}" destId="{21C52347-0025-4AB3-A2F8-638E63A63A52}" srcOrd="0" destOrd="0" presId="urn:microsoft.com/office/officeart/2005/8/layout/list1"/>
    <dgm:cxn modelId="{76D07C6D-8E16-4AA6-A2E8-2C2D5D1C9939}" type="presParOf" srcId="{298B25C1-A4D5-494A-AE73-C084AFDDB10A}" destId="{E17841A3-DF65-4C0E-8443-C83CA32A8DCE}" srcOrd="1" destOrd="0" presId="urn:microsoft.com/office/officeart/2005/8/layout/list1"/>
    <dgm:cxn modelId="{B6DA35B1-68EC-436A-B0DB-353340D70477}" type="presParOf" srcId="{502CBA21-E901-4A57-A814-6621DD715C65}" destId="{7FCC9793-839B-48C0-B972-668DD81D894F}" srcOrd="1" destOrd="0" presId="urn:microsoft.com/office/officeart/2005/8/layout/list1"/>
    <dgm:cxn modelId="{45174BDC-9909-4396-A19B-D8771362D7C4}" type="presParOf" srcId="{502CBA21-E901-4A57-A814-6621DD715C65}" destId="{B3DE3874-A239-4128-8AEA-8575D037EF9D}" srcOrd="2" destOrd="0" presId="urn:microsoft.com/office/officeart/2005/8/layout/list1"/>
    <dgm:cxn modelId="{0AB3FC2B-08DE-4FDD-A58F-C02F365BEEDE}" type="presParOf" srcId="{502CBA21-E901-4A57-A814-6621DD715C65}" destId="{2407BF19-7129-4468-B8A9-62061F460295}" srcOrd="3" destOrd="0" presId="urn:microsoft.com/office/officeart/2005/8/layout/list1"/>
    <dgm:cxn modelId="{82010457-4417-4A33-AA5C-3F5FAAA73F40}" type="presParOf" srcId="{502CBA21-E901-4A57-A814-6621DD715C65}" destId="{14C95CD6-548B-4833-BB31-68997C8362FD}" srcOrd="4" destOrd="0" presId="urn:microsoft.com/office/officeart/2005/8/layout/list1"/>
    <dgm:cxn modelId="{B83AE05C-1805-4BC8-A639-EE5873FFB9A5}" type="presParOf" srcId="{14C95CD6-548B-4833-BB31-68997C8362FD}" destId="{7287EC56-9242-4BD3-A4B2-BFCB00258975}" srcOrd="0" destOrd="0" presId="urn:microsoft.com/office/officeart/2005/8/layout/list1"/>
    <dgm:cxn modelId="{07470B88-3501-432D-AB3C-77488BB40B11}" type="presParOf" srcId="{14C95CD6-548B-4833-BB31-68997C8362FD}" destId="{3576B73E-C5D0-4ED7-B451-ABC53D889397}" srcOrd="1" destOrd="0" presId="urn:microsoft.com/office/officeart/2005/8/layout/list1"/>
    <dgm:cxn modelId="{A5002DAB-9822-49A0-8433-AC40191846B8}" type="presParOf" srcId="{502CBA21-E901-4A57-A814-6621DD715C65}" destId="{0DE0F676-91E1-43A6-8935-BC8454A70AAF}" srcOrd="5" destOrd="0" presId="urn:microsoft.com/office/officeart/2005/8/layout/list1"/>
    <dgm:cxn modelId="{FD2746FA-24CE-4CF4-89A0-00BC68B62188}" type="presParOf" srcId="{502CBA21-E901-4A57-A814-6621DD715C65}" destId="{E5ED48D2-07B9-4506-9AB1-125F70711A44}" srcOrd="6" destOrd="0" presId="urn:microsoft.com/office/officeart/2005/8/layout/list1"/>
    <dgm:cxn modelId="{BDC7ADD8-4A29-49FF-9B14-F62AD75F06C5}" type="presParOf" srcId="{502CBA21-E901-4A57-A814-6621DD715C65}" destId="{ADFC95A7-401E-426A-99FD-42E03A5BCD8D}" srcOrd="7" destOrd="0" presId="urn:microsoft.com/office/officeart/2005/8/layout/list1"/>
    <dgm:cxn modelId="{2BE875EA-CD46-4D77-BD17-EDDA78E68898}" type="presParOf" srcId="{502CBA21-E901-4A57-A814-6621DD715C65}" destId="{5ED7C25D-37CC-4EF3-BC29-3611A537E0A2}" srcOrd="8" destOrd="0" presId="urn:microsoft.com/office/officeart/2005/8/layout/list1"/>
    <dgm:cxn modelId="{6C2BB3A0-95FA-4520-9284-0F81B5874C3B}" type="presParOf" srcId="{5ED7C25D-37CC-4EF3-BC29-3611A537E0A2}" destId="{FD1014CE-18DE-4236-8BA7-442059FB68BE}" srcOrd="0" destOrd="0" presId="urn:microsoft.com/office/officeart/2005/8/layout/list1"/>
    <dgm:cxn modelId="{92259C9F-9BF7-45D1-856C-BF9FD3CD81FE}" type="presParOf" srcId="{5ED7C25D-37CC-4EF3-BC29-3611A537E0A2}" destId="{CB2602AE-7AB8-4136-81F9-6FB39E0EBE8C}" srcOrd="1" destOrd="0" presId="urn:microsoft.com/office/officeart/2005/8/layout/list1"/>
    <dgm:cxn modelId="{8759B9A1-EE9D-4271-8A18-2A64A05DAB33}" type="presParOf" srcId="{502CBA21-E901-4A57-A814-6621DD715C65}" destId="{6B46A861-1414-4374-ADDF-B01293FC9178}" srcOrd="9" destOrd="0" presId="urn:microsoft.com/office/officeart/2005/8/layout/list1"/>
    <dgm:cxn modelId="{350D5528-65E0-4D3F-AE3E-D520E2A81F6C}" type="presParOf" srcId="{502CBA21-E901-4A57-A814-6621DD715C65}" destId="{5CE89AD9-01AF-49B1-A63E-6F76ACAF8685}" srcOrd="10" destOrd="0" presId="urn:microsoft.com/office/officeart/2005/8/layout/list1"/>
    <dgm:cxn modelId="{7141DE6E-87D4-45C7-9F70-AAC11732FF7D}" type="presParOf" srcId="{502CBA21-E901-4A57-A814-6621DD715C65}" destId="{F2EFF260-9879-415B-87FB-3132107A007C}" srcOrd="11" destOrd="0" presId="urn:microsoft.com/office/officeart/2005/8/layout/list1"/>
    <dgm:cxn modelId="{33CF8A9D-B4A3-41A8-BE63-BE8822BF9DED}" type="presParOf" srcId="{502CBA21-E901-4A57-A814-6621DD715C65}" destId="{9D9FACAF-A07C-45FF-B6A4-078A91A12B07}" srcOrd="12" destOrd="0" presId="urn:microsoft.com/office/officeart/2005/8/layout/list1"/>
    <dgm:cxn modelId="{874D2666-8D2F-4D4F-8437-9252A6A3556E}" type="presParOf" srcId="{9D9FACAF-A07C-45FF-B6A4-078A91A12B07}" destId="{9FBD15F3-65B6-499C-941A-60122615F27D}" srcOrd="0" destOrd="0" presId="urn:microsoft.com/office/officeart/2005/8/layout/list1"/>
    <dgm:cxn modelId="{A952F8A5-F6C7-4C64-B75A-F9393AD09F6C}" type="presParOf" srcId="{9D9FACAF-A07C-45FF-B6A4-078A91A12B07}" destId="{95E36D39-8EC3-4429-B522-7FACD9937770}" srcOrd="1" destOrd="0" presId="urn:microsoft.com/office/officeart/2005/8/layout/list1"/>
    <dgm:cxn modelId="{87D7CF0F-8D20-49B4-AC08-F920DBC4BDDB}" type="presParOf" srcId="{502CBA21-E901-4A57-A814-6621DD715C65}" destId="{C4D02310-3E9B-410F-B800-E6698B3170A0}" srcOrd="13" destOrd="0" presId="urn:microsoft.com/office/officeart/2005/8/layout/list1"/>
    <dgm:cxn modelId="{EC09EB29-922C-47C9-A35F-FD84C6B1A382}" type="presParOf" srcId="{502CBA21-E901-4A57-A814-6621DD715C65}" destId="{EF3761FE-02D3-40A1-BC56-2382AFEE2192}"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637AD7-CF66-419C-89D5-597EBB8E7CB6}">
      <dsp:nvSpPr>
        <dsp:cNvPr id="0" name=""/>
        <dsp:cNvSpPr/>
      </dsp:nvSpPr>
      <dsp:spPr>
        <a:xfrm>
          <a:off x="49" y="238718"/>
          <a:ext cx="4751415" cy="106824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117856" rIns="206248" bIns="117856" numCol="1" spcCol="1270" anchor="ctr" anchorCtr="0">
          <a:noAutofit/>
        </a:bodyPr>
        <a:lstStyle/>
        <a:p>
          <a:pPr marL="0" lvl="0" indent="0" algn="ctr" defTabSz="1289050">
            <a:lnSpc>
              <a:spcPct val="90000"/>
            </a:lnSpc>
            <a:spcBef>
              <a:spcPct val="0"/>
            </a:spcBef>
            <a:spcAft>
              <a:spcPct val="35000"/>
            </a:spcAft>
            <a:buNone/>
          </a:pPr>
          <a:r>
            <a:rPr lang="en-US" sz="2900" b="0" i="0" kern="1200"/>
            <a:t>Cryptocurrency and Its Attraction to Cybercriminals:</a:t>
          </a:r>
          <a:endParaRPr lang="en-US" sz="2900" kern="1200"/>
        </a:p>
      </dsp:txBody>
      <dsp:txXfrm>
        <a:off x="49" y="238718"/>
        <a:ext cx="4751415" cy="1068248"/>
      </dsp:txXfrm>
    </dsp:sp>
    <dsp:sp modelId="{0DD9E3EC-F512-46C8-B814-BB0813F83A82}">
      <dsp:nvSpPr>
        <dsp:cNvPr id="0" name=""/>
        <dsp:cNvSpPr/>
      </dsp:nvSpPr>
      <dsp:spPr>
        <a:xfrm>
          <a:off x="49" y="1306966"/>
          <a:ext cx="4751415" cy="214933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4686" tIns="154686" rIns="206248" bIns="232029" numCol="1" spcCol="1270" anchor="t" anchorCtr="0">
          <a:noAutofit/>
        </a:bodyPr>
        <a:lstStyle/>
        <a:p>
          <a:pPr marL="285750" lvl="1" indent="-285750" algn="l" defTabSz="1289050">
            <a:lnSpc>
              <a:spcPct val="90000"/>
            </a:lnSpc>
            <a:spcBef>
              <a:spcPct val="0"/>
            </a:spcBef>
            <a:spcAft>
              <a:spcPct val="15000"/>
            </a:spcAft>
            <a:buChar char="•"/>
          </a:pPr>
          <a:r>
            <a:rPr lang="en-US" sz="2900" b="0" i="0" kern="1200"/>
            <a:t>Pseudonymity and Anonymity</a:t>
          </a:r>
          <a:endParaRPr lang="en-US" sz="2900" kern="1200"/>
        </a:p>
        <a:p>
          <a:pPr marL="285750" lvl="1" indent="-285750" algn="l" defTabSz="1289050">
            <a:lnSpc>
              <a:spcPct val="90000"/>
            </a:lnSpc>
            <a:spcBef>
              <a:spcPct val="0"/>
            </a:spcBef>
            <a:spcAft>
              <a:spcPct val="15000"/>
            </a:spcAft>
            <a:buChar char="•"/>
          </a:pPr>
          <a:r>
            <a:rPr lang="en-US" sz="2900" b="0" i="0" kern="1200"/>
            <a:t>Borderless Transactions</a:t>
          </a:r>
          <a:endParaRPr lang="en-US" sz="2900" kern="1200"/>
        </a:p>
        <a:p>
          <a:pPr marL="285750" lvl="1" indent="-285750" algn="l" defTabSz="1289050">
            <a:lnSpc>
              <a:spcPct val="90000"/>
            </a:lnSpc>
            <a:spcBef>
              <a:spcPct val="0"/>
            </a:spcBef>
            <a:spcAft>
              <a:spcPct val="15000"/>
            </a:spcAft>
            <a:buChar char="•"/>
          </a:pPr>
          <a:r>
            <a:rPr lang="en-US" sz="2900" b="0" i="0" kern="1200"/>
            <a:t>Ransomware Payments:</a:t>
          </a:r>
          <a:endParaRPr lang="en-US" sz="2900" kern="1200"/>
        </a:p>
      </dsp:txBody>
      <dsp:txXfrm>
        <a:off x="49" y="1306966"/>
        <a:ext cx="4751415" cy="2149335"/>
      </dsp:txXfrm>
    </dsp:sp>
    <dsp:sp modelId="{4A37EAAF-5C3A-4899-B3BA-20DF3397053E}">
      <dsp:nvSpPr>
        <dsp:cNvPr id="0" name=""/>
        <dsp:cNvSpPr/>
      </dsp:nvSpPr>
      <dsp:spPr>
        <a:xfrm>
          <a:off x="5416663" y="238718"/>
          <a:ext cx="4751415" cy="106824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117856" rIns="206248" bIns="117856" numCol="1" spcCol="1270" anchor="ctr" anchorCtr="0">
          <a:noAutofit/>
        </a:bodyPr>
        <a:lstStyle/>
        <a:p>
          <a:pPr marL="0" lvl="0" indent="0" algn="ctr" defTabSz="1289050">
            <a:lnSpc>
              <a:spcPct val="90000"/>
            </a:lnSpc>
            <a:spcBef>
              <a:spcPct val="0"/>
            </a:spcBef>
            <a:spcAft>
              <a:spcPct val="35000"/>
            </a:spcAft>
            <a:buNone/>
          </a:pPr>
          <a:r>
            <a:rPr lang="en-US" sz="2900" b="0" i="0" kern="1200"/>
            <a:t>Darknet Marketplaces and Illegal Activities:</a:t>
          </a:r>
          <a:endParaRPr lang="en-US" sz="2900" kern="1200"/>
        </a:p>
      </dsp:txBody>
      <dsp:txXfrm>
        <a:off x="5416663" y="238718"/>
        <a:ext cx="4751415" cy="1068248"/>
      </dsp:txXfrm>
    </dsp:sp>
    <dsp:sp modelId="{61B87601-376E-4BD2-BD6B-7153015CE030}">
      <dsp:nvSpPr>
        <dsp:cNvPr id="0" name=""/>
        <dsp:cNvSpPr/>
      </dsp:nvSpPr>
      <dsp:spPr>
        <a:xfrm>
          <a:off x="5416663" y="1306966"/>
          <a:ext cx="4751415" cy="214933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4686" tIns="154686" rIns="206248" bIns="232029" numCol="1" spcCol="1270" anchor="t" anchorCtr="0">
          <a:noAutofit/>
        </a:bodyPr>
        <a:lstStyle/>
        <a:p>
          <a:pPr marL="285750" lvl="1" indent="-285750" algn="l" defTabSz="1289050">
            <a:lnSpc>
              <a:spcPct val="90000"/>
            </a:lnSpc>
            <a:spcBef>
              <a:spcPct val="0"/>
            </a:spcBef>
            <a:spcAft>
              <a:spcPct val="15000"/>
            </a:spcAft>
            <a:buChar char="•"/>
          </a:pPr>
          <a:r>
            <a:rPr lang="en-US" sz="2900" b="0" i="0" kern="1200"/>
            <a:t>Role of Cryptocurrencies in Darknet Marketplaces</a:t>
          </a:r>
          <a:endParaRPr lang="en-US" sz="2900" kern="1200"/>
        </a:p>
        <a:p>
          <a:pPr marL="285750" lvl="1" indent="-285750" algn="l" defTabSz="1289050">
            <a:lnSpc>
              <a:spcPct val="90000"/>
            </a:lnSpc>
            <a:spcBef>
              <a:spcPct val="0"/>
            </a:spcBef>
            <a:spcAft>
              <a:spcPct val="15000"/>
            </a:spcAft>
            <a:buChar char="•"/>
          </a:pPr>
          <a:r>
            <a:rPr lang="en-US" sz="2900" b="0" i="0" kern="1200"/>
            <a:t>Money Laundering (Crypto Mixer, Crypto Laundry)</a:t>
          </a:r>
          <a:endParaRPr lang="en-US" sz="2900" kern="1200"/>
        </a:p>
      </dsp:txBody>
      <dsp:txXfrm>
        <a:off x="5416663" y="1306966"/>
        <a:ext cx="4751415" cy="21493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DE3874-A239-4128-8AEA-8575D037EF9D}">
      <dsp:nvSpPr>
        <dsp:cNvPr id="0" name=""/>
        <dsp:cNvSpPr/>
      </dsp:nvSpPr>
      <dsp:spPr>
        <a:xfrm>
          <a:off x="0" y="436710"/>
          <a:ext cx="6900512" cy="9324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5556" tIns="333248" rIns="535556"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dirty="0">
              <a:latin typeface="Cambria" panose="02040503050406030204" pitchFamily="18" charset="0"/>
              <a:ea typeface="Cambria" panose="02040503050406030204" pitchFamily="18" charset="0"/>
            </a:rPr>
            <a:t>Specialized tools to analyze blockchain transactions</a:t>
          </a:r>
          <a:endParaRPr lang="en-US" sz="1600" kern="1200" dirty="0">
            <a:latin typeface="Cambria" panose="02040503050406030204" pitchFamily="18" charset="0"/>
            <a:ea typeface="Cambria" panose="02040503050406030204" pitchFamily="18" charset="0"/>
          </a:endParaRPr>
        </a:p>
        <a:p>
          <a:pPr marL="171450" lvl="1" indent="-171450" algn="l" defTabSz="711200">
            <a:lnSpc>
              <a:spcPct val="90000"/>
            </a:lnSpc>
            <a:spcBef>
              <a:spcPct val="0"/>
            </a:spcBef>
            <a:spcAft>
              <a:spcPct val="15000"/>
            </a:spcAft>
            <a:buChar char="•"/>
          </a:pPr>
          <a:r>
            <a:rPr lang="en-US" sz="1600" b="0" i="0" kern="1200" dirty="0">
              <a:latin typeface="Cambria" panose="02040503050406030204" pitchFamily="18" charset="0"/>
              <a:ea typeface="Cambria" panose="02040503050406030204" pitchFamily="18" charset="0"/>
            </a:rPr>
            <a:t>Tracing cryptocurrency flow and identifying transaction patterns</a:t>
          </a:r>
          <a:endParaRPr lang="en-US" sz="1600" kern="1200" dirty="0">
            <a:latin typeface="Cambria" panose="02040503050406030204" pitchFamily="18" charset="0"/>
            <a:ea typeface="Cambria" panose="02040503050406030204" pitchFamily="18" charset="0"/>
          </a:endParaRPr>
        </a:p>
      </dsp:txBody>
      <dsp:txXfrm>
        <a:off x="0" y="436710"/>
        <a:ext cx="6900512" cy="932400"/>
      </dsp:txXfrm>
    </dsp:sp>
    <dsp:sp modelId="{E17841A3-DF65-4C0E-8443-C83CA32A8DCE}">
      <dsp:nvSpPr>
        <dsp:cNvPr id="0" name=""/>
        <dsp:cNvSpPr/>
      </dsp:nvSpPr>
      <dsp:spPr>
        <a:xfrm>
          <a:off x="345025" y="200550"/>
          <a:ext cx="4830358" cy="4723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711200">
            <a:lnSpc>
              <a:spcPct val="90000"/>
            </a:lnSpc>
            <a:spcBef>
              <a:spcPct val="0"/>
            </a:spcBef>
            <a:spcAft>
              <a:spcPct val="35000"/>
            </a:spcAft>
            <a:buNone/>
          </a:pPr>
          <a:r>
            <a:rPr lang="en-US" sz="1600" b="0" i="0" kern="1200" dirty="0">
              <a:latin typeface="Cambria" panose="02040503050406030204" pitchFamily="18" charset="0"/>
              <a:ea typeface="Cambria" panose="02040503050406030204" pitchFamily="18" charset="0"/>
            </a:rPr>
            <a:t>Digital Forensics:</a:t>
          </a:r>
          <a:endParaRPr lang="en-US" sz="1600" kern="1200" dirty="0">
            <a:latin typeface="Cambria" panose="02040503050406030204" pitchFamily="18" charset="0"/>
            <a:ea typeface="Cambria" panose="02040503050406030204" pitchFamily="18" charset="0"/>
          </a:endParaRPr>
        </a:p>
      </dsp:txBody>
      <dsp:txXfrm>
        <a:off x="368082" y="223607"/>
        <a:ext cx="4784244" cy="426206"/>
      </dsp:txXfrm>
    </dsp:sp>
    <dsp:sp modelId="{E5ED48D2-07B9-4506-9AB1-125F70711A44}">
      <dsp:nvSpPr>
        <dsp:cNvPr id="0" name=""/>
        <dsp:cNvSpPr/>
      </dsp:nvSpPr>
      <dsp:spPr>
        <a:xfrm>
          <a:off x="0" y="1691670"/>
          <a:ext cx="6900512" cy="11340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5556" tIns="333248" rIns="535556"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dirty="0">
              <a:latin typeface="Cambria" panose="02040503050406030204" pitchFamily="18" charset="0"/>
              <a:ea typeface="Cambria" panose="02040503050406030204" pitchFamily="18" charset="0"/>
            </a:rPr>
            <a:t>Cooperation with international agencies and law enforcement</a:t>
          </a:r>
          <a:endParaRPr lang="en-US" sz="1600" kern="1200" dirty="0">
            <a:latin typeface="Cambria" panose="02040503050406030204" pitchFamily="18" charset="0"/>
            <a:ea typeface="Cambria" panose="02040503050406030204" pitchFamily="18" charset="0"/>
          </a:endParaRPr>
        </a:p>
        <a:p>
          <a:pPr marL="171450" lvl="1" indent="-171450" algn="l" defTabSz="711200">
            <a:lnSpc>
              <a:spcPct val="90000"/>
            </a:lnSpc>
            <a:spcBef>
              <a:spcPct val="0"/>
            </a:spcBef>
            <a:spcAft>
              <a:spcPct val="15000"/>
            </a:spcAft>
            <a:buChar char="•"/>
          </a:pPr>
          <a:r>
            <a:rPr lang="en-US" sz="1600" b="0" i="0" kern="1200" dirty="0">
              <a:latin typeface="Cambria" panose="02040503050406030204" pitchFamily="18" charset="0"/>
              <a:ea typeface="Cambria" panose="02040503050406030204" pitchFamily="18" charset="0"/>
            </a:rPr>
            <a:t>Partnerships with private sector organizations and cryptocurrency exchanges for information sharing</a:t>
          </a:r>
          <a:endParaRPr lang="en-US" sz="1600" kern="1200" dirty="0">
            <a:latin typeface="Cambria" panose="02040503050406030204" pitchFamily="18" charset="0"/>
            <a:ea typeface="Cambria" panose="02040503050406030204" pitchFamily="18" charset="0"/>
          </a:endParaRPr>
        </a:p>
      </dsp:txBody>
      <dsp:txXfrm>
        <a:off x="0" y="1691670"/>
        <a:ext cx="6900512" cy="1134000"/>
      </dsp:txXfrm>
    </dsp:sp>
    <dsp:sp modelId="{3576B73E-C5D0-4ED7-B451-ABC53D889397}">
      <dsp:nvSpPr>
        <dsp:cNvPr id="0" name=""/>
        <dsp:cNvSpPr/>
      </dsp:nvSpPr>
      <dsp:spPr>
        <a:xfrm>
          <a:off x="345025" y="1455510"/>
          <a:ext cx="4830358" cy="4723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711200">
            <a:lnSpc>
              <a:spcPct val="90000"/>
            </a:lnSpc>
            <a:spcBef>
              <a:spcPct val="0"/>
            </a:spcBef>
            <a:spcAft>
              <a:spcPct val="35000"/>
            </a:spcAft>
            <a:buNone/>
          </a:pPr>
          <a:r>
            <a:rPr lang="en-US" sz="1600" b="0" i="0" kern="1200" dirty="0">
              <a:latin typeface="Cambria" panose="02040503050406030204" pitchFamily="18" charset="0"/>
              <a:ea typeface="Cambria" panose="02040503050406030204" pitchFamily="18" charset="0"/>
            </a:rPr>
            <a:t>Collaboration:</a:t>
          </a:r>
          <a:endParaRPr lang="en-US" sz="1600" kern="1200" dirty="0">
            <a:latin typeface="Cambria" panose="02040503050406030204" pitchFamily="18" charset="0"/>
            <a:ea typeface="Cambria" panose="02040503050406030204" pitchFamily="18" charset="0"/>
          </a:endParaRPr>
        </a:p>
      </dsp:txBody>
      <dsp:txXfrm>
        <a:off x="368082" y="1478567"/>
        <a:ext cx="4784244" cy="426206"/>
      </dsp:txXfrm>
    </dsp:sp>
    <dsp:sp modelId="{5CE89AD9-01AF-49B1-A63E-6F76ACAF8685}">
      <dsp:nvSpPr>
        <dsp:cNvPr id="0" name=""/>
        <dsp:cNvSpPr/>
      </dsp:nvSpPr>
      <dsp:spPr>
        <a:xfrm>
          <a:off x="0" y="3148230"/>
          <a:ext cx="6900512" cy="9324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5556" tIns="333248" rIns="535556"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dirty="0">
              <a:latin typeface="Cambria" panose="02040503050406030204" pitchFamily="18" charset="0"/>
              <a:ea typeface="Cambria" panose="02040503050406030204" pitchFamily="18" charset="0"/>
            </a:rPr>
            <a:t>Undercover operations to infiltrate darknet marketplaces</a:t>
          </a:r>
          <a:endParaRPr lang="en-US" sz="1600" kern="1200" dirty="0">
            <a:latin typeface="Cambria" panose="02040503050406030204" pitchFamily="18" charset="0"/>
            <a:ea typeface="Cambria" panose="02040503050406030204" pitchFamily="18" charset="0"/>
          </a:endParaRPr>
        </a:p>
        <a:p>
          <a:pPr marL="171450" lvl="1" indent="-171450" algn="l" defTabSz="711200">
            <a:lnSpc>
              <a:spcPct val="90000"/>
            </a:lnSpc>
            <a:spcBef>
              <a:spcPct val="0"/>
            </a:spcBef>
            <a:spcAft>
              <a:spcPct val="15000"/>
            </a:spcAft>
            <a:buChar char="•"/>
          </a:pPr>
          <a:r>
            <a:rPr lang="en-US" sz="1600" b="0" i="0" kern="1200" dirty="0">
              <a:latin typeface="Cambria" panose="02040503050406030204" pitchFamily="18" charset="0"/>
              <a:ea typeface="Cambria" panose="02040503050406030204" pitchFamily="18" charset="0"/>
            </a:rPr>
            <a:t>Monitoring illicit activities and gathering crucial evidence</a:t>
          </a:r>
          <a:endParaRPr lang="en-US" sz="1600" kern="1200" dirty="0">
            <a:latin typeface="Cambria" panose="02040503050406030204" pitchFamily="18" charset="0"/>
            <a:ea typeface="Cambria" panose="02040503050406030204" pitchFamily="18" charset="0"/>
          </a:endParaRPr>
        </a:p>
      </dsp:txBody>
      <dsp:txXfrm>
        <a:off x="0" y="3148230"/>
        <a:ext cx="6900512" cy="932400"/>
      </dsp:txXfrm>
    </dsp:sp>
    <dsp:sp modelId="{CB2602AE-7AB8-4136-81F9-6FB39E0EBE8C}">
      <dsp:nvSpPr>
        <dsp:cNvPr id="0" name=""/>
        <dsp:cNvSpPr/>
      </dsp:nvSpPr>
      <dsp:spPr>
        <a:xfrm>
          <a:off x="345025" y="2912070"/>
          <a:ext cx="4830358" cy="4723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711200">
            <a:lnSpc>
              <a:spcPct val="90000"/>
            </a:lnSpc>
            <a:spcBef>
              <a:spcPct val="0"/>
            </a:spcBef>
            <a:spcAft>
              <a:spcPct val="35000"/>
            </a:spcAft>
            <a:buNone/>
          </a:pPr>
          <a:r>
            <a:rPr lang="en-US" sz="1600" b="0" i="0" kern="1200" dirty="0">
              <a:latin typeface="Cambria" panose="02040503050406030204" pitchFamily="18" charset="0"/>
              <a:ea typeface="Cambria" panose="02040503050406030204" pitchFamily="18" charset="0"/>
            </a:rPr>
            <a:t>Infiltration:</a:t>
          </a:r>
          <a:endParaRPr lang="en-US" sz="1600" kern="1200" dirty="0">
            <a:latin typeface="Cambria" panose="02040503050406030204" pitchFamily="18" charset="0"/>
            <a:ea typeface="Cambria" panose="02040503050406030204" pitchFamily="18" charset="0"/>
          </a:endParaRPr>
        </a:p>
      </dsp:txBody>
      <dsp:txXfrm>
        <a:off x="368082" y="2935127"/>
        <a:ext cx="4784244" cy="426206"/>
      </dsp:txXfrm>
    </dsp:sp>
    <dsp:sp modelId="{EF3761FE-02D3-40A1-BC56-2382AFEE2192}">
      <dsp:nvSpPr>
        <dsp:cNvPr id="0" name=""/>
        <dsp:cNvSpPr/>
      </dsp:nvSpPr>
      <dsp:spPr>
        <a:xfrm>
          <a:off x="0" y="4403190"/>
          <a:ext cx="6900512" cy="9324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5556" tIns="333248" rIns="535556"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dirty="0">
              <a:latin typeface="Cambria" panose="02040503050406030204" pitchFamily="18" charset="0"/>
              <a:ea typeface="Cambria" panose="02040503050406030204" pitchFamily="18" charset="0"/>
            </a:rPr>
            <a:t>Tracking cryptocurrency wallets and exchanges</a:t>
          </a:r>
          <a:endParaRPr lang="en-US" sz="1600" kern="1200" dirty="0">
            <a:latin typeface="Cambria" panose="02040503050406030204" pitchFamily="18" charset="0"/>
            <a:ea typeface="Cambria" panose="02040503050406030204" pitchFamily="18" charset="0"/>
          </a:endParaRPr>
        </a:p>
        <a:p>
          <a:pPr marL="171450" lvl="1" indent="-171450" algn="l" defTabSz="711200">
            <a:lnSpc>
              <a:spcPct val="90000"/>
            </a:lnSpc>
            <a:spcBef>
              <a:spcPct val="0"/>
            </a:spcBef>
            <a:spcAft>
              <a:spcPct val="15000"/>
            </a:spcAft>
            <a:buChar char="•"/>
          </a:pPr>
          <a:r>
            <a:rPr lang="en-US" sz="1600" b="0" i="0" kern="1200" dirty="0">
              <a:latin typeface="Cambria" panose="02040503050406030204" pitchFamily="18" charset="0"/>
              <a:ea typeface="Cambria" panose="02040503050406030204" pitchFamily="18" charset="0"/>
            </a:rPr>
            <a:t>Following the money trail to identify cybercriminals</a:t>
          </a:r>
          <a:endParaRPr lang="en-US" sz="1600" kern="1200" dirty="0">
            <a:latin typeface="Cambria" panose="02040503050406030204" pitchFamily="18" charset="0"/>
            <a:ea typeface="Cambria" panose="02040503050406030204" pitchFamily="18" charset="0"/>
          </a:endParaRPr>
        </a:p>
      </dsp:txBody>
      <dsp:txXfrm>
        <a:off x="0" y="4403190"/>
        <a:ext cx="6900512" cy="932400"/>
      </dsp:txXfrm>
    </dsp:sp>
    <dsp:sp modelId="{95E36D39-8EC3-4429-B522-7FACD9937770}">
      <dsp:nvSpPr>
        <dsp:cNvPr id="0" name=""/>
        <dsp:cNvSpPr/>
      </dsp:nvSpPr>
      <dsp:spPr>
        <a:xfrm>
          <a:off x="345025" y="4167030"/>
          <a:ext cx="4830358" cy="4723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711200">
            <a:lnSpc>
              <a:spcPct val="90000"/>
            </a:lnSpc>
            <a:spcBef>
              <a:spcPct val="0"/>
            </a:spcBef>
            <a:spcAft>
              <a:spcPct val="35000"/>
            </a:spcAft>
            <a:buNone/>
          </a:pPr>
          <a:r>
            <a:rPr lang="en-US" sz="1600" b="0" i="0" kern="1200" dirty="0">
              <a:latin typeface="Cambria" panose="02040503050406030204" pitchFamily="18" charset="0"/>
              <a:ea typeface="Cambria" panose="02040503050406030204" pitchFamily="18" charset="0"/>
            </a:rPr>
            <a:t>Financial Analysis:</a:t>
          </a:r>
          <a:endParaRPr lang="en-US" sz="1600" kern="1200" dirty="0">
            <a:latin typeface="Cambria" panose="02040503050406030204" pitchFamily="18" charset="0"/>
            <a:ea typeface="Cambria" panose="02040503050406030204" pitchFamily="18" charset="0"/>
          </a:endParaRPr>
        </a:p>
      </dsp:txBody>
      <dsp:txXfrm>
        <a:off x="368082" y="4190087"/>
        <a:ext cx="4784244" cy="426206"/>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001057-F23E-4A3F-90BD-ADA660463D6B}" type="datetimeFigureOut">
              <a:rPr lang="en-US" smtClean="0"/>
              <a:t>10/30/2023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584D58-2BA5-4E79-9F9A-982C41400E8A}" type="slidenum">
              <a:rPr lang="en-US" smtClean="0"/>
              <a:t>‹#›</a:t>
            </a:fld>
            <a:endParaRPr lang="en-US"/>
          </a:p>
        </p:txBody>
      </p:sp>
    </p:spTree>
    <p:extLst>
      <p:ext uri="{BB962C8B-B14F-4D97-AF65-F5344CB8AC3E}">
        <p14:creationId xmlns:p14="http://schemas.microsoft.com/office/powerpoint/2010/main" val="702755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everyone, did you guys enjoy the lunch today? Against last session, my name is Bo Ra Jung and talk about cryptocurrency investigation and do hands-on activities. </a:t>
            </a:r>
          </a:p>
        </p:txBody>
      </p:sp>
      <p:sp>
        <p:nvSpPr>
          <p:cNvPr id="4" name="Slide Number Placeholder 3"/>
          <p:cNvSpPr>
            <a:spLocks noGrp="1"/>
          </p:cNvSpPr>
          <p:nvPr>
            <p:ph type="sldNum" sz="quarter" idx="5"/>
          </p:nvPr>
        </p:nvSpPr>
        <p:spPr/>
        <p:txBody>
          <a:bodyPr/>
          <a:lstStyle/>
          <a:p>
            <a:fld id="{81584D58-2BA5-4E79-9F9A-982C41400E8A}" type="slidenum">
              <a:rPr lang="en-US" smtClean="0"/>
              <a:t>1</a:t>
            </a:fld>
            <a:endParaRPr lang="en-US"/>
          </a:p>
        </p:txBody>
      </p:sp>
    </p:spTree>
    <p:extLst>
      <p:ext uri="{BB962C8B-B14F-4D97-AF65-F5344CB8AC3E}">
        <p14:creationId xmlns:p14="http://schemas.microsoft.com/office/powerpoint/2010/main" val="40371970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going to do a hands-on activity with </a:t>
            </a:r>
            <a:r>
              <a:rPr lang="en-US" b="0" i="0" dirty="0">
                <a:solidFill>
                  <a:srgbClr val="323E48"/>
                </a:solidFill>
                <a:effectLst/>
                <a:latin typeface="Roboto" panose="02000000000000000000" pitchFamily="2" charset="0"/>
              </a:rPr>
              <a:t>Bitcoin explorer. This link that I am going to provide is open source which means free to use. So, you guys can explore this cryptocurrency analytics tools even outside of this classroom. </a:t>
            </a:r>
          </a:p>
          <a:p>
            <a:r>
              <a:rPr lang="en-US" b="0" i="0" dirty="0">
                <a:solidFill>
                  <a:srgbClr val="323E48"/>
                </a:solidFill>
                <a:effectLst/>
                <a:latin typeface="Roboto" panose="02000000000000000000" pitchFamily="2" charset="0"/>
              </a:rPr>
              <a:t>Go to the link, and then type the transaction address on the chat box. This is the Colonial Pipeline’s transaction address which they </a:t>
            </a:r>
            <a:r>
              <a:rPr lang="en-US" b="0" i="0" dirty="0">
                <a:solidFill>
                  <a:srgbClr val="FF0000"/>
                </a:solidFill>
                <a:effectLst/>
                <a:latin typeface="Roboto" panose="02000000000000000000" pitchFamily="2" charset="0"/>
              </a:rPr>
              <a:t>made the payment on 8 May 2021 to </a:t>
            </a:r>
            <a:r>
              <a:rPr lang="en-US" b="0" i="0" dirty="0" err="1">
                <a:solidFill>
                  <a:srgbClr val="FF0000"/>
                </a:solidFill>
                <a:effectLst/>
                <a:latin typeface="Roboto" panose="02000000000000000000" pitchFamily="2" charset="0"/>
              </a:rPr>
              <a:t>darkside</a:t>
            </a:r>
            <a:r>
              <a:rPr lang="en-US" b="0" i="0" dirty="0">
                <a:solidFill>
                  <a:srgbClr val="FF0000"/>
                </a:solidFill>
                <a:effectLst/>
                <a:latin typeface="Roboto" panose="02000000000000000000" pitchFamily="2" charset="0"/>
              </a:rPr>
              <a:t>. </a:t>
            </a:r>
            <a:r>
              <a:rPr lang="en-US" b="0" i="0" dirty="0">
                <a:solidFill>
                  <a:srgbClr val="323E48"/>
                </a:solidFill>
                <a:effectLst/>
                <a:latin typeface="Roboto" panose="02000000000000000000" pitchFamily="2" charset="0"/>
              </a:rPr>
              <a:t>we can see ransomware hackers’ bitcoin transaction history and sender and receiver’s bitcoin addresses. We can see 8 recipients which is assume to be a ransomware hacker’s bitcoin address. Through 8 recipients which bitcoin wallet address received highest amount of money which looks suspicious except the last recipients? Yes it is the one starts with 15JFh. Click that address to see the transaction history.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5B99962-D28C-4F80-BCDA-C2A5B48F0F4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029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observe three transaction history with two received and one sent. Since hackers sent bitcoins into several wallets, press transaction hash which is on top and sent. </a:t>
            </a:r>
          </a:p>
        </p:txBody>
      </p:sp>
      <p:sp>
        <p:nvSpPr>
          <p:cNvPr id="4" name="Slide Number Placeholder 3"/>
          <p:cNvSpPr>
            <a:spLocks noGrp="1"/>
          </p:cNvSpPr>
          <p:nvPr>
            <p:ph type="sldNum" sz="quarter" idx="5"/>
          </p:nvPr>
        </p:nvSpPr>
        <p:spPr/>
        <p:txBody>
          <a:bodyPr/>
          <a:lstStyle/>
          <a:p>
            <a:fld id="{81584D58-2BA5-4E79-9F9A-982C41400E8A}" type="slidenum">
              <a:rPr lang="en-US" smtClean="0"/>
              <a:t>11</a:t>
            </a:fld>
            <a:endParaRPr lang="en-US"/>
          </a:p>
        </p:txBody>
      </p:sp>
    </p:spTree>
    <p:extLst>
      <p:ext uri="{BB962C8B-B14F-4D97-AF65-F5344CB8AC3E}">
        <p14:creationId xmlns:p14="http://schemas.microsoft.com/office/powerpoint/2010/main" val="24868937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you guys remember this transaction hash numbers that I showed you before starting the hands-on? We tracked down to five transactions that hackers made after receiving money from Colonial Pipeline. Now, go back to the transaction history of the last wallet. </a:t>
            </a:r>
          </a:p>
        </p:txBody>
      </p:sp>
      <p:sp>
        <p:nvSpPr>
          <p:cNvPr id="4" name="Slide Number Placeholder 3"/>
          <p:cNvSpPr>
            <a:spLocks noGrp="1"/>
          </p:cNvSpPr>
          <p:nvPr>
            <p:ph type="sldNum" sz="quarter" idx="5"/>
          </p:nvPr>
        </p:nvSpPr>
        <p:spPr/>
        <p:txBody>
          <a:bodyPr/>
          <a:lstStyle/>
          <a:p>
            <a:fld id="{81584D58-2BA5-4E79-9F9A-982C41400E8A}" type="slidenum">
              <a:rPr lang="en-US" smtClean="0"/>
              <a:t>12</a:t>
            </a:fld>
            <a:endParaRPr lang="en-US"/>
          </a:p>
        </p:txBody>
      </p:sp>
    </p:spTree>
    <p:extLst>
      <p:ext uri="{BB962C8B-B14F-4D97-AF65-F5344CB8AC3E}">
        <p14:creationId xmlns:p14="http://schemas.microsoft.com/office/powerpoint/2010/main" val="14817653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the actual field, professionals use advanced digital forensic tools such as </a:t>
            </a:r>
            <a:r>
              <a:rPr lang="en-US" b="0" i="0" dirty="0" err="1">
                <a:solidFill>
                  <a:srgbClr val="374151"/>
                </a:solidFill>
                <a:effectLst/>
                <a:latin typeface="Söhne"/>
              </a:rPr>
              <a:t>Maltego</a:t>
            </a:r>
            <a:r>
              <a:rPr lang="en-US" b="0" i="0" dirty="0">
                <a:solidFill>
                  <a:srgbClr val="374151"/>
                </a:solidFill>
                <a:effectLst/>
                <a:latin typeface="Söhne"/>
              </a:rPr>
              <a:t> and Cypher Trace. These tools display all linked transactions, wallet addresses, and even IP address at a glance, saving time compared to using basic-level tools. </a:t>
            </a:r>
          </a:p>
          <a:p>
            <a:r>
              <a:rPr lang="en-US" b="0" i="0" dirty="0">
                <a:solidFill>
                  <a:srgbClr val="374151"/>
                </a:solidFill>
                <a:effectLst/>
                <a:latin typeface="Söhne"/>
              </a:rPr>
              <a:t>And didn’t you guys recognize anything suspicious during the hands-on except wallet address and transaction hash? Raise your hand if you saw something suspicious.</a:t>
            </a:r>
            <a:endParaRPr lang="en-US" dirty="0"/>
          </a:p>
        </p:txBody>
      </p:sp>
      <p:sp>
        <p:nvSpPr>
          <p:cNvPr id="4" name="Slide Number Placeholder 3"/>
          <p:cNvSpPr>
            <a:spLocks noGrp="1"/>
          </p:cNvSpPr>
          <p:nvPr>
            <p:ph type="sldNum" sz="quarter" idx="5"/>
          </p:nvPr>
        </p:nvSpPr>
        <p:spPr/>
        <p:txBody>
          <a:bodyPr/>
          <a:lstStyle/>
          <a:p>
            <a:fld id="{81584D58-2BA5-4E79-9F9A-982C41400E8A}" type="slidenum">
              <a:rPr lang="en-US" smtClean="0"/>
              <a:t>13</a:t>
            </a:fld>
            <a:endParaRPr lang="en-US"/>
          </a:p>
        </p:txBody>
      </p:sp>
    </p:spTree>
    <p:extLst>
      <p:ext uri="{BB962C8B-B14F-4D97-AF65-F5344CB8AC3E}">
        <p14:creationId xmlns:p14="http://schemas.microsoft.com/office/powerpoint/2010/main" val="13020493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Most of the transaction hash and wallet address that hackers own had low privacy level which shows that this specific wallet might involved in fraud or illegal transactions. This open-source website does not provide advanced level analytics, but this is affordable way to check safety level when you are going to transact with unknown users from NFT, games, or crypto investment. Hope you guys enjoy safe crypto transactions. And if you are interested in digital forensic investigation and your future path, feel free to ask me, Dr. Back, and Dr. Choi. I know that U of Scranton offers the best curriculum for criminal justice students, and Dr. Choi teaches excellent cybercrime classes for master’s degree students that incorporate digital forensic tools. I also have gained knowledge about these digital forensic tools from taking Dr. Choi’s classes. I hope you all enjoyed today's two sessions and aspire to become cybercrime professionals in the future. Thank you so much!</a:t>
            </a:r>
            <a:endParaRPr lang="en-US" dirty="0"/>
          </a:p>
        </p:txBody>
      </p:sp>
      <p:sp>
        <p:nvSpPr>
          <p:cNvPr id="4" name="Slide Number Placeholder 3"/>
          <p:cNvSpPr>
            <a:spLocks noGrp="1"/>
          </p:cNvSpPr>
          <p:nvPr>
            <p:ph type="sldNum" sz="quarter" idx="5"/>
          </p:nvPr>
        </p:nvSpPr>
        <p:spPr/>
        <p:txBody>
          <a:bodyPr/>
          <a:lstStyle/>
          <a:p>
            <a:fld id="{81584D58-2BA5-4E79-9F9A-982C41400E8A}" type="slidenum">
              <a:rPr lang="en-US" smtClean="0"/>
              <a:t>14</a:t>
            </a:fld>
            <a:endParaRPr lang="en-US"/>
          </a:p>
        </p:txBody>
      </p:sp>
    </p:spTree>
    <p:extLst>
      <p:ext uri="{BB962C8B-B14F-4D97-AF65-F5344CB8AC3E}">
        <p14:creationId xmlns:p14="http://schemas.microsoft.com/office/powerpoint/2010/main" val="734567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As a review of the last session, let's discuss why cryptocurrencies attract cybercriminals. Cryptocurrencies offer a high level of transactional privacy, which appeals to cybercriminals seeking anonymity and a way to hide their identities. The decentralized nature of cryptocurrencies enables cross-border transactions, posing challenges for law enforcement in establishing jurisdiction. Additionally, cryptocurrencies are frequently utilized in ransomware attacks due to the demand for anonymous payments by perpetrators. Moreover, cryptocurrencies serve as the preferred method of payment for illegal goods and services on the dark web, primarily because of their anonymity. Furthermore, cybercriminals exploit cryptocurrencies' privacy features to facilitate the laundering of illicit funds. The combination of these factors makes cryptocurrencies an attractive and convenient choice for cybercriminals engaging in illegal activities.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74151"/>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81584D58-2BA5-4E79-9F9A-982C41400E8A}" type="slidenum">
              <a:rPr lang="en-US" smtClean="0"/>
              <a:t>2</a:t>
            </a:fld>
            <a:endParaRPr lang="en-US"/>
          </a:p>
        </p:txBody>
      </p:sp>
    </p:spTree>
    <p:extLst>
      <p:ext uri="{BB962C8B-B14F-4D97-AF65-F5344CB8AC3E}">
        <p14:creationId xmlns:p14="http://schemas.microsoft.com/office/powerpoint/2010/main" val="4129094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Digital Forensics (DF): To combat cryptocurrency-related crimes, digital forensics plays a pivotal role in tracing cryptocurrency transactions. Equipped with specialized tools, investigators analyze blockchain data, identifying transaction patterns and tracking the movement of cryptocurrencies. This enables them to link suspicious addresses to potential cybercriminals. Through this crucial technique, the flow of illicit funds is uncovered, aiding in the identification and prosecution of wrongdoers.</a:t>
            </a:r>
          </a:p>
          <a:p>
            <a:pPr algn="l"/>
            <a:r>
              <a:rPr lang="en-US" b="0" i="0" dirty="0">
                <a:solidFill>
                  <a:srgbClr val="374151"/>
                </a:solidFill>
                <a:effectLst/>
                <a:latin typeface="Söhne"/>
              </a:rPr>
              <a:t>Collaboration (CO): The battle against cryptocurrency cybercrime requires strong collaboration among law enforcement agencies, both domestically and internationally. This involves the sharing of intelligence and best practices, as well as establishing partnerships with private sector organizations and cryptocurrency exchanges. The collective effort ensures a more comprehensive and coordinated approach to tackle cyber threats across borders.</a:t>
            </a:r>
          </a:p>
          <a:p>
            <a:pPr algn="l"/>
            <a:r>
              <a:rPr lang="en-US" b="0" i="0" dirty="0">
                <a:solidFill>
                  <a:srgbClr val="374151"/>
                </a:solidFill>
                <a:effectLst/>
                <a:latin typeface="Söhne"/>
              </a:rPr>
              <a:t>Infiltration (IN): Infiltration tactics are employed to gather critical evidence and intelligence from darknet marketplaces, where illicit activities often thrive. Undercover operations allow investigators to discreetly observe and monitor cybercriminal behavior. By operating covertly in these hidden online spaces, law enforcement gains valuable insights into criminal operations and effectively disrupts illicit activities.</a:t>
            </a:r>
          </a:p>
          <a:p>
            <a:pPr algn="l"/>
            <a:r>
              <a:rPr lang="en-US" b="0" i="0" dirty="0">
                <a:solidFill>
                  <a:srgbClr val="374151"/>
                </a:solidFill>
                <a:effectLst/>
                <a:latin typeface="Söhne"/>
              </a:rPr>
              <a:t>Financial Analysis (FA): Following the money trail is a fundamental aspect of cryptocurrency cybercrime investigations. Investigators meticulously track cryptocurrency wallets and exchanges, uncovering financial transactions related to illegal activities. This financial analysis sheds light on the flow of illicit funds, providing essential evidence to build strong cases against cybercriminals.</a:t>
            </a:r>
          </a:p>
          <a:p>
            <a:pPr algn="l"/>
            <a:endParaRPr lang="en-US" dirty="0"/>
          </a:p>
        </p:txBody>
      </p:sp>
      <p:sp>
        <p:nvSpPr>
          <p:cNvPr id="4" name="Slide Number Placeholder 3"/>
          <p:cNvSpPr>
            <a:spLocks noGrp="1"/>
          </p:cNvSpPr>
          <p:nvPr>
            <p:ph type="sldNum" sz="quarter" idx="5"/>
          </p:nvPr>
        </p:nvSpPr>
        <p:spPr/>
        <p:txBody>
          <a:bodyPr/>
          <a:lstStyle/>
          <a:p>
            <a:fld id="{81584D58-2BA5-4E79-9F9A-982C41400E8A}" type="slidenum">
              <a:rPr lang="en-US" smtClean="0"/>
              <a:t>3</a:t>
            </a:fld>
            <a:endParaRPr lang="en-US"/>
          </a:p>
        </p:txBody>
      </p:sp>
    </p:spTree>
    <p:extLst>
      <p:ext uri="{BB962C8B-B14F-4D97-AF65-F5344CB8AC3E}">
        <p14:creationId xmlns:p14="http://schemas.microsoft.com/office/powerpoint/2010/main" val="3808497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We have discussed the challenges of investigating cryptocurrency-related crimes, but it is essential to remember that challenging does not mean impossible. The Colonial Pipeline case, a significant cyberattack in May 2021, demonstrated how cybercriminals targeted the company, leading to fuel shortages and disruptions in critical infrastructure. Although the company paid a ransom of $4.4 million in cryptocurrency to the hackers, the FBI successfully traced and seized $2.3 million of the ransom. In this lecture, we will engage in a hands-on activity to investigate an actual bitcoin account and transactions related to the Colonial Pipeline incident. </a:t>
            </a:r>
            <a:r>
              <a:rPr lang="en-US" b="0" i="0" dirty="0">
                <a:solidFill>
                  <a:srgbClr val="202124"/>
                </a:solidFill>
                <a:effectLst/>
                <a:latin typeface="Apple SD Gothic Neo"/>
              </a:rPr>
              <a:t>After the lecture, we are going to have a hands-on activity to investigate actual bitcoin account and transactions which was used in the actual colonial pipeline incident. </a:t>
            </a:r>
            <a:endParaRPr lang="en-US" dirty="0"/>
          </a:p>
        </p:txBody>
      </p:sp>
      <p:sp>
        <p:nvSpPr>
          <p:cNvPr id="4" name="Slide Number Placeholder 3"/>
          <p:cNvSpPr>
            <a:spLocks noGrp="1"/>
          </p:cNvSpPr>
          <p:nvPr>
            <p:ph type="sldNum" sz="quarter" idx="5"/>
          </p:nvPr>
        </p:nvSpPr>
        <p:spPr/>
        <p:txBody>
          <a:bodyPr/>
          <a:lstStyle/>
          <a:p>
            <a:fld id="{81584D58-2BA5-4E79-9F9A-982C41400E8A}" type="slidenum">
              <a:rPr lang="en-US" smtClean="0"/>
              <a:t>4</a:t>
            </a:fld>
            <a:endParaRPr lang="en-US"/>
          </a:p>
        </p:txBody>
      </p:sp>
    </p:spTree>
    <p:extLst>
      <p:ext uri="{BB962C8B-B14F-4D97-AF65-F5344CB8AC3E}">
        <p14:creationId xmlns:p14="http://schemas.microsoft.com/office/powerpoint/2010/main" val="7965832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now,</a:t>
            </a:r>
            <a:r>
              <a:rPr lang="en-US" b="0" i="0" dirty="0">
                <a:solidFill>
                  <a:srgbClr val="374151"/>
                </a:solidFill>
                <a:effectLst/>
                <a:latin typeface="Söhne"/>
              </a:rPr>
              <a:t> we will watch a demonstration of how professionals analyze cryptocurrency addresses, transactions, and IP addresses for investigation purposes. The focus of this demonstration will be on tracing cryptocurrency evidence based on a seller's bitcoin address found on the dark web, utilizing the </a:t>
            </a:r>
            <a:r>
              <a:rPr lang="en-US" b="0" i="0" dirty="0" err="1">
                <a:solidFill>
                  <a:srgbClr val="374151"/>
                </a:solidFill>
                <a:effectLst/>
                <a:latin typeface="Söhne"/>
              </a:rPr>
              <a:t>Maltego</a:t>
            </a:r>
            <a:r>
              <a:rPr lang="en-US" b="0" i="0" dirty="0">
                <a:solidFill>
                  <a:srgbClr val="374151"/>
                </a:solidFill>
                <a:effectLst/>
                <a:latin typeface="Söhne"/>
              </a:rPr>
              <a:t> and Tatum Blockchain Explorer data. </a:t>
            </a:r>
            <a:r>
              <a:rPr lang="en-US" b="0" i="0" dirty="0" err="1">
                <a:solidFill>
                  <a:srgbClr val="374151"/>
                </a:solidFill>
                <a:effectLst/>
                <a:latin typeface="Söhne"/>
              </a:rPr>
              <a:t>Maltego</a:t>
            </a:r>
            <a:r>
              <a:rPr lang="en-US" b="0" i="0" dirty="0">
                <a:solidFill>
                  <a:srgbClr val="374151"/>
                </a:solidFill>
                <a:effectLst/>
                <a:latin typeface="Söhne"/>
              </a:rPr>
              <a:t> is renowned in the digital forensics field and is widely used by professionals for its capabilities.</a:t>
            </a:r>
          </a:p>
          <a:p>
            <a:r>
              <a:rPr lang="en-US" b="0" i="0" dirty="0">
                <a:solidFill>
                  <a:srgbClr val="374151"/>
                </a:solidFill>
                <a:effectLst/>
                <a:latin typeface="Söhne"/>
              </a:rPr>
              <a:t>Cryptocurrency analysis and tracing are crucial investigation techniques used to combat dark web-related crimes. On the dark web, illegal traders often engage in encrypted cryptocurrency transactions and employ cryptocurrency mixing tools to conceal their activities. As we explore the process, you will gain insight into how these techniques play a vital role in uncovering illicit activities in the digital realm. </a:t>
            </a:r>
          </a:p>
          <a:p>
            <a:endParaRPr lang="en-US" b="0" i="0" dirty="0">
              <a:solidFill>
                <a:srgbClr val="374151"/>
              </a:solidFill>
              <a:effectLst/>
              <a:latin typeface="Söhne"/>
            </a:endParaRPr>
          </a:p>
          <a:p>
            <a:r>
              <a:rPr lang="en-US" dirty="0"/>
              <a:t>(Play Video)</a:t>
            </a:r>
          </a:p>
          <a:p>
            <a:r>
              <a:rPr lang="en-US" dirty="0"/>
              <a:t>Let's begin by examining a specific Bitcoin address that may have been used for a dark web transaction. This is a bitcoin address that I am going to use for the demonstration today. By clicking the input transaction button, we can retrieve information about incoming transactions associated with this Bitcoin address. We have 12 bitcoin transactions, and this reveals details such as the transaction amount and the corresponding transaction address ID. Furthermore, by clicking the input addresses, we can trace the sender's Bitcoin address, as each input transaction corresponds to a sender's Bitcoin address. With the same strategies, we can find outgoing transaction and addresses in </a:t>
            </a:r>
            <a:r>
              <a:rPr lang="en-US" dirty="0" err="1"/>
              <a:t>Maltego</a:t>
            </a:r>
            <a:r>
              <a:rPr lang="en-US" dirty="0"/>
              <a:t>.  </a:t>
            </a:r>
          </a:p>
          <a:p>
            <a:endParaRPr lang="en-US" dirty="0"/>
          </a:p>
          <a:p>
            <a:r>
              <a:rPr lang="en-US" dirty="0"/>
              <a:t>The detail and property view on the right provides additional information such as the date of the associated transaction. In the case of this Bitcoin transaction, it took place on December 18th, 2020, involving a transfer of approximately 11.8 Bitcoin. This amount equated to approximately twenty-six to twenty-seven thousand USD, based on this week's prevailing Bitcoin price.</a:t>
            </a:r>
          </a:p>
          <a:p>
            <a:endParaRPr lang="en-US" dirty="0"/>
          </a:p>
          <a:p>
            <a:r>
              <a:rPr lang="en-US" dirty="0"/>
              <a:t>To aid in visual analysis, we can also explore bitcoin addresses with different ball sizes, which represent the number of incoming and outgoing transactions associated with each bitcoin address. In this case, we have suspicious bitcoin address which have bigger ball size than others. It means this specific bitcoin address associated with large number of incoming transactions which needs further investigation such as bottom one which received11 transactions from our bitcoin address. Alternatively, we can utilize the list view feature to identify any suspicious Bitcoin addresses or transactions.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7C1CB7-A190-421B-AFA4-7DB2D20E98D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83790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In this demonstration, I utilized Tatum Blockchain Explorer data to showcase cryptocurrency analysis within </a:t>
            </a:r>
            <a:r>
              <a:rPr lang="en-US" sz="1800" kern="100" dirty="0" err="1">
                <a:effectLst/>
                <a:latin typeface="Calibri" panose="020F0502020204030204" pitchFamily="34" charset="0"/>
                <a:ea typeface="Malgun Gothic" panose="020B0503020000020004" pitchFamily="34" charset="-127"/>
                <a:cs typeface="Times New Roman" panose="02020603050405020304" pitchFamily="18" charset="0"/>
              </a:rPr>
              <a:t>Maltego</a:t>
            </a: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 By incorporating </a:t>
            </a:r>
            <a:r>
              <a:rPr lang="en-US" sz="1800" kern="100" dirty="0" err="1">
                <a:effectLst/>
                <a:latin typeface="Calibri" panose="020F0502020204030204" pitchFamily="34" charset="0"/>
                <a:ea typeface="Malgun Gothic" panose="020B0503020000020004" pitchFamily="34" charset="-127"/>
                <a:cs typeface="Times New Roman" panose="02020603050405020304" pitchFamily="18" charset="0"/>
              </a:rPr>
              <a:t>CipherTrace</a:t>
            </a: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 analysis data at an advanced level, we can extract additional details, including IP addresses, registered bitcoin wallet information, and user information associated with suspicious Bitcoin addresses.</a:t>
            </a:r>
          </a:p>
          <a:p>
            <a:pPr marL="0" marR="0">
              <a:lnSpc>
                <a:spcPct val="107000"/>
              </a:lnSpc>
              <a:spcBef>
                <a:spcPts val="0"/>
              </a:spcBef>
              <a:spcAft>
                <a:spcPts val="800"/>
              </a:spcAft>
            </a:pP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Furthermore, the integration of </a:t>
            </a:r>
            <a:r>
              <a:rPr lang="en-US" sz="1800" kern="100" dirty="0" err="1">
                <a:effectLst/>
                <a:latin typeface="Calibri" panose="020F0502020204030204" pitchFamily="34" charset="0"/>
                <a:ea typeface="Malgun Gothic" panose="020B0503020000020004" pitchFamily="34" charset="-127"/>
                <a:cs typeface="Times New Roman" panose="02020603050405020304" pitchFamily="18" charset="0"/>
              </a:rPr>
              <a:t>CipherTrace</a:t>
            </a: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 analysis allows us to obtain a risk score for each Bitcoin wallet, providing an indication of the safety level for engaging in transactions. This valuable feature adds an extra layer of security and helps identify potential risks within the cryptocurrency ecosystem.</a:t>
            </a:r>
          </a:p>
          <a:p>
            <a:pPr marL="0" marR="0">
              <a:lnSpc>
                <a:spcPct val="107000"/>
              </a:lnSpc>
              <a:spcBef>
                <a:spcPts val="0"/>
              </a:spcBef>
              <a:spcAft>
                <a:spcPts val="800"/>
              </a:spcAft>
            </a:pP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As displayed on the screen above, we can observe a high-risk transaction with a score of 10 involving a known dark market called "</a:t>
            </a:r>
            <a:r>
              <a:rPr lang="en-US" sz="1800" kern="100" dirty="0" err="1">
                <a:effectLst/>
                <a:latin typeface="Calibri" panose="020F0502020204030204" pitchFamily="34" charset="0"/>
                <a:ea typeface="Malgun Gothic" panose="020B0503020000020004" pitchFamily="34" charset="-127"/>
                <a:cs typeface="Times New Roman" panose="02020603050405020304" pitchFamily="18" charset="0"/>
              </a:rPr>
              <a:t>AlphaBayMarket</a:t>
            </a: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 along with its corresponding Bitcoin address and IP address. </a:t>
            </a:r>
          </a:p>
          <a:p>
            <a:pPr marL="0" marR="0">
              <a:lnSpc>
                <a:spcPct val="107000"/>
              </a:lnSpc>
              <a:spcBef>
                <a:spcPts val="0"/>
              </a:spcBef>
              <a:spcAft>
                <a:spcPts val="800"/>
              </a:spcAft>
            </a:pPr>
            <a:endParaRPr 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Now, we will do the hands-on activities tracing Colonial Pipeline’s bitcoin address. Unfortunately, we are not going to use </a:t>
            </a:r>
            <a:r>
              <a:rPr lang="en-US" sz="1800" kern="100" dirty="0" err="1">
                <a:effectLst/>
                <a:latin typeface="Calibri" panose="020F0502020204030204" pitchFamily="34" charset="0"/>
                <a:ea typeface="Malgun Gothic" panose="020B0503020000020004" pitchFamily="34" charset="-127"/>
                <a:cs typeface="Times New Roman" panose="02020603050405020304" pitchFamily="18" charset="0"/>
              </a:rPr>
              <a:t>Maltego</a:t>
            </a: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 today. </a:t>
            </a:r>
          </a:p>
          <a:p>
            <a:pPr marL="0" marR="0">
              <a:lnSpc>
                <a:spcPct val="107000"/>
              </a:lnSpc>
              <a:spcBef>
                <a:spcPts val="0"/>
              </a:spcBef>
              <a:spcAft>
                <a:spcPts val="800"/>
              </a:spcAft>
            </a:pPr>
            <a:r>
              <a:rPr lang="en-US" sz="1800" kern="100" dirty="0">
                <a:effectLst/>
                <a:latin typeface="Calibri" panose="020F0502020204030204" pitchFamily="34" charset="0"/>
                <a:ea typeface="Malgun Gothic" panose="020B0503020000020004" pitchFamily="34" charset="-127"/>
                <a:cs typeface="Times New Roman" panose="02020603050405020304" pitchFamily="18" charset="0"/>
              </a:rPr>
              <a:t>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7C1CB7-A190-421B-AFA4-7DB2D20E98D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6997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uFont typeface="+mj-lt"/>
              <a:buNone/>
            </a:pPr>
            <a:r>
              <a:rPr lang="en-US" dirty="0"/>
              <a:t>In the activity today, we are going to focus on finding….</a:t>
            </a:r>
            <a:r>
              <a:rPr lang="en-US" b="0" i="0" dirty="0">
                <a:solidFill>
                  <a:srgbClr val="323E48"/>
                </a:solidFill>
                <a:effectLst/>
                <a:latin typeface="Roboto" panose="02000000000000000000" pitchFamily="2" charset="0"/>
              </a:rPr>
              <a:t> </a:t>
            </a:r>
          </a:p>
          <a:p>
            <a:pPr algn="l" fontAlgn="base">
              <a:buFont typeface="+mj-lt"/>
              <a:buNone/>
            </a:pPr>
            <a:r>
              <a:rPr lang="en-US" b="0" i="0" dirty="0" err="1">
                <a:solidFill>
                  <a:srgbClr val="323E48"/>
                </a:solidFill>
                <a:effectLst/>
                <a:latin typeface="Roboto" panose="02000000000000000000" pitchFamily="2" charset="0"/>
              </a:rPr>
              <a:t>DarkSide’s</a:t>
            </a:r>
            <a:r>
              <a:rPr lang="en-US" b="0" i="0" dirty="0">
                <a:solidFill>
                  <a:srgbClr val="323E48"/>
                </a:solidFill>
                <a:effectLst/>
                <a:latin typeface="Roboto" panose="02000000000000000000" pitchFamily="2" charset="0"/>
              </a:rPr>
              <a:t> ransom payment address, Intermediate addresses where </a:t>
            </a:r>
            <a:r>
              <a:rPr lang="en-US" b="0" i="0" dirty="0" err="1">
                <a:solidFill>
                  <a:srgbClr val="323E48"/>
                </a:solidFill>
                <a:effectLst/>
                <a:latin typeface="Roboto" panose="02000000000000000000" pitchFamily="2" charset="0"/>
              </a:rPr>
              <a:t>DarkSide</a:t>
            </a:r>
            <a:r>
              <a:rPr lang="en-US" b="0" i="0" dirty="0">
                <a:solidFill>
                  <a:srgbClr val="323E48"/>
                </a:solidFill>
                <a:effectLst/>
                <a:latin typeface="Roboto" panose="02000000000000000000" pitchFamily="2" charset="0"/>
              </a:rPr>
              <a:t> transferred the ransom payment and the </a:t>
            </a:r>
            <a:r>
              <a:rPr lang="en-US" b="0" i="0" dirty="0" err="1">
                <a:solidFill>
                  <a:srgbClr val="323E48"/>
                </a:solidFill>
                <a:effectLst/>
                <a:latin typeface="Roboto" panose="02000000000000000000" pitchFamily="2" charset="0"/>
              </a:rPr>
              <a:t>DarkSide</a:t>
            </a:r>
            <a:r>
              <a:rPr lang="en-US" b="0" i="0" dirty="0">
                <a:solidFill>
                  <a:srgbClr val="323E48"/>
                </a:solidFill>
                <a:effectLst/>
                <a:latin typeface="Roboto" panose="02000000000000000000" pitchFamily="2" charset="0"/>
              </a:rPr>
              <a:t> collection address from which the FBI seized the partial ransom payment based on following FBI’s seizure warrant from May 7 to June 7. </a:t>
            </a:r>
          </a:p>
          <a:p>
            <a:pPr algn="l" fontAlgn="base">
              <a:buFont typeface="+mj-lt"/>
              <a:buNone/>
            </a:pPr>
            <a:endParaRPr lang="en-US" b="0" i="0" dirty="0">
              <a:solidFill>
                <a:srgbClr val="323E48"/>
              </a:solidFill>
              <a:effectLst/>
              <a:latin typeface="Roboto" panose="02000000000000000000" pitchFamily="2" charset="0"/>
            </a:endParaRPr>
          </a:p>
          <a:p>
            <a:endParaRPr lang="en-US" dirty="0"/>
          </a:p>
        </p:txBody>
      </p:sp>
      <p:sp>
        <p:nvSpPr>
          <p:cNvPr id="4" name="Slide Number Placeholder 3"/>
          <p:cNvSpPr>
            <a:spLocks noGrp="1"/>
          </p:cNvSpPr>
          <p:nvPr>
            <p:ph type="sldNum" sz="quarter" idx="5"/>
          </p:nvPr>
        </p:nvSpPr>
        <p:spPr/>
        <p:txBody>
          <a:bodyPr/>
          <a:lstStyle/>
          <a:p>
            <a:fld id="{81584D58-2BA5-4E79-9F9A-982C41400E8A}" type="slidenum">
              <a:rPr lang="en-US" smtClean="0"/>
              <a:t>7</a:t>
            </a:fld>
            <a:endParaRPr lang="en-US"/>
          </a:p>
        </p:txBody>
      </p:sp>
    </p:spTree>
    <p:extLst>
      <p:ext uri="{BB962C8B-B14F-4D97-AF65-F5344CB8AC3E}">
        <p14:creationId xmlns:p14="http://schemas.microsoft.com/office/powerpoint/2010/main" val="2599807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read carefully what was happened between May 7</a:t>
            </a:r>
            <a:r>
              <a:rPr lang="en-US" baseline="30000" dirty="0"/>
              <a:t>th</a:t>
            </a:r>
            <a:r>
              <a:rPr lang="en-US" dirty="0"/>
              <a:t> and June 7</a:t>
            </a:r>
            <a:r>
              <a:rPr lang="en-US" baseline="30000" dirty="0"/>
              <a:t>th</a:t>
            </a:r>
            <a:r>
              <a:rPr lang="en-US" dirty="0"/>
              <a:t>. This is actual </a:t>
            </a:r>
            <a:r>
              <a:rPr lang="en-US" b="0" i="0" dirty="0">
                <a:solidFill>
                  <a:srgbClr val="323E48"/>
                </a:solidFill>
                <a:effectLst/>
                <a:latin typeface="Roboto" panose="02000000000000000000" pitchFamily="2" charset="0"/>
              </a:rPr>
              <a:t>FBI’s Seizure Warrant that we are going to follow where the money sent and received. </a:t>
            </a:r>
            <a:endParaRPr lang="en-US" dirty="0"/>
          </a:p>
        </p:txBody>
      </p:sp>
      <p:sp>
        <p:nvSpPr>
          <p:cNvPr id="4" name="Slide Number Placeholder 3"/>
          <p:cNvSpPr>
            <a:spLocks noGrp="1"/>
          </p:cNvSpPr>
          <p:nvPr>
            <p:ph type="sldNum" sz="quarter" idx="5"/>
          </p:nvPr>
        </p:nvSpPr>
        <p:spPr/>
        <p:txBody>
          <a:bodyPr/>
          <a:lstStyle/>
          <a:p>
            <a:fld id="{81584D58-2BA5-4E79-9F9A-982C41400E8A}" type="slidenum">
              <a:rPr lang="en-US" smtClean="0"/>
              <a:t>8</a:t>
            </a:fld>
            <a:endParaRPr lang="en-US"/>
          </a:p>
        </p:txBody>
      </p:sp>
    </p:spTree>
    <p:extLst>
      <p:ext uri="{BB962C8B-B14F-4D97-AF65-F5344CB8AC3E}">
        <p14:creationId xmlns:p14="http://schemas.microsoft.com/office/powerpoint/2010/main" val="20103897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transaction history from May 7</a:t>
            </a:r>
            <a:r>
              <a:rPr lang="en-US" baseline="30000" dirty="0"/>
              <a:t>th</a:t>
            </a:r>
            <a:r>
              <a:rPr lang="en-US" dirty="0"/>
              <a:t> to June 7</a:t>
            </a:r>
            <a:r>
              <a:rPr lang="en-US" baseline="30000" dirty="0"/>
              <a:t>th</a:t>
            </a:r>
            <a:r>
              <a:rPr lang="en-US" dirty="0"/>
              <a:t> , we can witness that </a:t>
            </a:r>
            <a:r>
              <a:rPr lang="en-US" dirty="0" err="1"/>
              <a:t>darkside</a:t>
            </a:r>
            <a:r>
              <a:rPr lang="en-US" dirty="0"/>
              <a:t> hackers transferred to different wallet addresses multiple times to distract investigation and build robust encryption using both public and private key. </a:t>
            </a:r>
            <a:br>
              <a:rPr lang="en-US" dirty="0"/>
            </a:br>
            <a:endParaRPr lang="en-US" dirty="0"/>
          </a:p>
        </p:txBody>
      </p:sp>
      <p:sp>
        <p:nvSpPr>
          <p:cNvPr id="4" name="Slide Number Placeholder 3"/>
          <p:cNvSpPr>
            <a:spLocks noGrp="1"/>
          </p:cNvSpPr>
          <p:nvPr>
            <p:ph type="sldNum" sz="quarter" idx="5"/>
          </p:nvPr>
        </p:nvSpPr>
        <p:spPr/>
        <p:txBody>
          <a:bodyPr/>
          <a:lstStyle/>
          <a:p>
            <a:fld id="{81584D58-2BA5-4E79-9F9A-982C41400E8A}" type="slidenum">
              <a:rPr lang="en-US" smtClean="0"/>
              <a:t>9</a:t>
            </a:fld>
            <a:endParaRPr lang="en-US"/>
          </a:p>
        </p:txBody>
      </p:sp>
    </p:spTree>
    <p:extLst>
      <p:ext uri="{BB962C8B-B14F-4D97-AF65-F5344CB8AC3E}">
        <p14:creationId xmlns:p14="http://schemas.microsoft.com/office/powerpoint/2010/main" val="2730302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8D3C7-6FEA-F095-C493-C30CB7CF14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CCBB562-1D9D-015F-5FE9-2433E6E093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B8CA334-2C71-0106-6033-D04B0E45FB4D}"/>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5" name="Footer Placeholder 4">
            <a:extLst>
              <a:ext uri="{FF2B5EF4-FFF2-40B4-BE49-F238E27FC236}">
                <a16:creationId xmlns:a16="http://schemas.microsoft.com/office/drawing/2014/main" id="{51572652-1B4A-6205-7FAF-B6A877E89C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DB1A89-54A8-B847-1EA0-3D490CEF22C8}"/>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12319735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461DB-CBD6-1D05-28CF-C658E3D42B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BC39A5-3015-602B-EA6A-5508A4C626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84CF96-25AA-B4C3-66BE-3DF00FDD7542}"/>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5" name="Footer Placeholder 4">
            <a:extLst>
              <a:ext uri="{FF2B5EF4-FFF2-40B4-BE49-F238E27FC236}">
                <a16:creationId xmlns:a16="http://schemas.microsoft.com/office/drawing/2014/main" id="{736E27A7-D9A9-D01D-6179-953614CD08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3BC83C-6EF2-D759-4B5B-419CAA1E9B5F}"/>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41806879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A054579-D2F5-B2FB-E78D-6EB2E722A3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F6D79B-4B4E-B2F2-6220-4E29205E93C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CD862C-030E-AFD4-AF9B-644FA6FE87BA}"/>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5" name="Footer Placeholder 4">
            <a:extLst>
              <a:ext uri="{FF2B5EF4-FFF2-40B4-BE49-F238E27FC236}">
                <a16:creationId xmlns:a16="http://schemas.microsoft.com/office/drawing/2014/main" id="{D2FDF496-AB55-9A9D-AC69-5C3A2E0500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3FC7D3-7C25-2F9B-4EE2-7486DF12CD9B}"/>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3586351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33E7A-5947-C71C-ACEE-B033872089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CFE3C3-02EC-70D3-5E92-0AE97AA3FE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1AE603-1FA9-9DB4-933B-F2BAB6228826}"/>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5" name="Footer Placeholder 4">
            <a:extLst>
              <a:ext uri="{FF2B5EF4-FFF2-40B4-BE49-F238E27FC236}">
                <a16:creationId xmlns:a16="http://schemas.microsoft.com/office/drawing/2014/main" id="{8A6DBDE1-49F0-A4C6-3CD7-3730CA61A1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3ED7EC-AB7B-1510-31DB-7CB24A473853}"/>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2728390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01651-5F11-7819-E1F9-5253DA26871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5C20A1-144C-E194-1AA3-8622858011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D383038-BFAE-8C59-DBAF-EBE4E7184426}"/>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5" name="Footer Placeholder 4">
            <a:extLst>
              <a:ext uri="{FF2B5EF4-FFF2-40B4-BE49-F238E27FC236}">
                <a16:creationId xmlns:a16="http://schemas.microsoft.com/office/drawing/2014/main" id="{E9CB289F-5A95-5627-DAC0-F56402C7B6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E1CB25-D263-D253-9160-3F32E58AE2E2}"/>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1512711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EF90A-BB4A-2EC2-41E1-206DEA304B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B33F03-42CD-C5A0-F865-366E8D02FD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83B2D05-7192-F21E-F69C-3109B35246F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0060A-46DA-07C0-F8EB-400455540BCB}"/>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6" name="Footer Placeholder 5">
            <a:extLst>
              <a:ext uri="{FF2B5EF4-FFF2-40B4-BE49-F238E27FC236}">
                <a16:creationId xmlns:a16="http://schemas.microsoft.com/office/drawing/2014/main" id="{3681E01B-B730-8222-B4C7-B7574F9D55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151B77-58EC-EE8E-1F0A-F9B615E56F7C}"/>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3313851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E5984-DB2C-54CC-26B2-6AE7EE6C7E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846542-594E-1C87-6665-7970D7B03A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D5762AF-4B9B-3697-7DDD-BC6664B1FB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D54913-7D36-1B13-F4F5-B440DDA777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1A28ADF-963A-023A-9288-F8644991EA9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483243D-061F-6E78-0EB2-F05D274EBCC8}"/>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8" name="Footer Placeholder 7">
            <a:extLst>
              <a:ext uri="{FF2B5EF4-FFF2-40B4-BE49-F238E27FC236}">
                <a16:creationId xmlns:a16="http://schemas.microsoft.com/office/drawing/2014/main" id="{34FAC0B0-CC7D-E777-857F-167C2A197A8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4834276-790F-59E8-95F2-588A6A3BA848}"/>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14869208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B0D1D-56CA-8F82-40C9-0E7FC7878D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93BC8EF-D3D9-1A90-5B7F-88672E7B54B5}"/>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4" name="Footer Placeholder 3">
            <a:extLst>
              <a:ext uri="{FF2B5EF4-FFF2-40B4-BE49-F238E27FC236}">
                <a16:creationId xmlns:a16="http://schemas.microsoft.com/office/drawing/2014/main" id="{937B25BA-BBA4-BDA9-E37E-E81D895FE60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0CD540-DF9E-D631-D8B7-6BE82FF51591}"/>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1541219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38F77A-7C32-60C2-650A-E27707DE8EEE}"/>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3" name="Footer Placeholder 2">
            <a:extLst>
              <a:ext uri="{FF2B5EF4-FFF2-40B4-BE49-F238E27FC236}">
                <a16:creationId xmlns:a16="http://schemas.microsoft.com/office/drawing/2014/main" id="{C35AAED8-F3B5-434C-AC2F-4236CBE513E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2D8EFC-07E2-D19C-1ACB-568484BEE384}"/>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2450297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2F228-16EF-3D42-0B5E-872FFB4D14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413AEE-5847-DA28-3A16-61A79652D7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919B1A-6332-4299-4DB0-DF244E75DC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8C579A-5C81-E1B6-9BBE-78F7384CE921}"/>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6" name="Footer Placeholder 5">
            <a:extLst>
              <a:ext uri="{FF2B5EF4-FFF2-40B4-BE49-F238E27FC236}">
                <a16:creationId xmlns:a16="http://schemas.microsoft.com/office/drawing/2014/main" id="{A022B877-76FE-ED2D-C65F-444FC79B3D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7C98F4-F30B-DA62-C321-9B49BEF1F108}"/>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2012422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EC1F6-59D9-A9AB-F349-CE5B0EE6D0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18E1B4-205A-2FE8-08E2-2F750F22BB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2838F8-E129-6E7F-5A67-82202AA2AC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D570B4-7D94-8839-D8A8-F5729635696B}"/>
              </a:ext>
            </a:extLst>
          </p:cNvPr>
          <p:cNvSpPr>
            <a:spLocks noGrp="1"/>
          </p:cNvSpPr>
          <p:nvPr>
            <p:ph type="dt" sz="half" idx="10"/>
          </p:nvPr>
        </p:nvSpPr>
        <p:spPr/>
        <p:txBody>
          <a:bodyPr/>
          <a:lstStyle/>
          <a:p>
            <a:fld id="{F3B593B7-F448-4A39-8F04-A8569A6FDEFF}" type="datetimeFigureOut">
              <a:rPr lang="en-US" smtClean="0"/>
              <a:t>10/30/2023</a:t>
            </a:fld>
            <a:endParaRPr lang="en-US"/>
          </a:p>
        </p:txBody>
      </p:sp>
      <p:sp>
        <p:nvSpPr>
          <p:cNvPr id="6" name="Footer Placeholder 5">
            <a:extLst>
              <a:ext uri="{FF2B5EF4-FFF2-40B4-BE49-F238E27FC236}">
                <a16:creationId xmlns:a16="http://schemas.microsoft.com/office/drawing/2014/main" id="{7F920CE0-5BE8-FE86-A280-E92BC68655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992355-61A7-CF3D-3CA2-8758A8DC6138}"/>
              </a:ext>
            </a:extLst>
          </p:cNvPr>
          <p:cNvSpPr>
            <a:spLocks noGrp="1"/>
          </p:cNvSpPr>
          <p:nvPr>
            <p:ph type="sldNum" sz="quarter" idx="12"/>
          </p:nvPr>
        </p:nvSpPr>
        <p:spPr/>
        <p:txBody>
          <a:bodyPr/>
          <a:lstStyle/>
          <a:p>
            <a:fld id="{FC4C9CFE-3752-473A-98B1-A5AF80034940}" type="slidenum">
              <a:rPr lang="en-US" smtClean="0"/>
              <a:t>‹#›</a:t>
            </a:fld>
            <a:endParaRPr lang="en-US"/>
          </a:p>
        </p:txBody>
      </p:sp>
    </p:spTree>
    <p:extLst>
      <p:ext uri="{BB962C8B-B14F-4D97-AF65-F5344CB8AC3E}">
        <p14:creationId xmlns:p14="http://schemas.microsoft.com/office/powerpoint/2010/main" val="413097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E02936-BF55-2109-EBA8-CC42774421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323EF8A-33FB-4A4D-3051-C248B020E4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859C08-3BC3-5E97-3D63-D7ECFF193D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593B7-F448-4A39-8F04-A8569A6FDEFF}" type="datetimeFigureOut">
              <a:rPr lang="en-US" smtClean="0"/>
              <a:t>10/30/2023</a:t>
            </a:fld>
            <a:endParaRPr lang="en-US"/>
          </a:p>
        </p:txBody>
      </p:sp>
      <p:sp>
        <p:nvSpPr>
          <p:cNvPr id="5" name="Footer Placeholder 4">
            <a:extLst>
              <a:ext uri="{FF2B5EF4-FFF2-40B4-BE49-F238E27FC236}">
                <a16:creationId xmlns:a16="http://schemas.microsoft.com/office/drawing/2014/main" id="{2C70E1DD-0310-AEB2-7418-475AABA48B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9E0549-00D1-3C4F-EDC7-A2D9F44484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4C9CFE-3752-473A-98B1-A5AF80034940}" type="slidenum">
              <a:rPr lang="en-US" smtClean="0"/>
              <a:t>‹#›</a:t>
            </a:fld>
            <a:endParaRPr lang="en-US"/>
          </a:p>
        </p:txBody>
      </p:sp>
    </p:spTree>
    <p:extLst>
      <p:ext uri="{BB962C8B-B14F-4D97-AF65-F5344CB8AC3E}">
        <p14:creationId xmlns:p14="http://schemas.microsoft.com/office/powerpoint/2010/main" val="3200670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blockchair.co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makeuseof.com/darkside-ransomware-who-was-behind-the-colonial-pipeline-attack/"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3B9EF29-72C8-BA85-554A-9610F2E2FB99}"/>
              </a:ext>
            </a:extLst>
          </p:cNvPr>
          <p:cNvPicPr>
            <a:picLocks noChangeAspect="1"/>
          </p:cNvPicPr>
          <p:nvPr/>
        </p:nvPicPr>
        <p:blipFill rotWithShape="1">
          <a:blip r:embed="rId3"/>
          <a:srcRect l="26641"/>
          <a:stretch/>
        </p:blipFill>
        <p:spPr>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sp>
        <p:nvSpPr>
          <p:cNvPr id="2" name="Title 1">
            <a:extLst>
              <a:ext uri="{FF2B5EF4-FFF2-40B4-BE49-F238E27FC236}">
                <a16:creationId xmlns:a16="http://schemas.microsoft.com/office/drawing/2014/main" id="{00A29C3C-EF5B-889F-2B4D-32CF02CF69E5}"/>
              </a:ext>
            </a:extLst>
          </p:cNvPr>
          <p:cNvSpPr>
            <a:spLocks noGrp="1"/>
          </p:cNvSpPr>
          <p:nvPr>
            <p:ph type="ctrTitle"/>
          </p:nvPr>
        </p:nvSpPr>
        <p:spPr>
          <a:xfrm>
            <a:off x="477981" y="728408"/>
            <a:ext cx="4023360" cy="3204134"/>
          </a:xfrm>
        </p:spPr>
        <p:txBody>
          <a:bodyPr anchor="b">
            <a:normAutofit/>
          </a:bodyPr>
          <a:lstStyle/>
          <a:p>
            <a:pPr algn="l"/>
            <a:r>
              <a:rPr lang="en-US" sz="4400" dirty="0">
                <a:latin typeface="Cambria" panose="02040503050406030204" pitchFamily="18" charset="0"/>
                <a:ea typeface="Cambria" panose="02040503050406030204" pitchFamily="18" charset="0"/>
              </a:rPr>
              <a:t>Cryptocurrency Investigation</a:t>
            </a:r>
          </a:p>
        </p:txBody>
      </p:sp>
      <p:sp>
        <p:nvSpPr>
          <p:cNvPr id="3" name="Subtitle 2">
            <a:extLst>
              <a:ext uri="{FF2B5EF4-FFF2-40B4-BE49-F238E27FC236}">
                <a16:creationId xmlns:a16="http://schemas.microsoft.com/office/drawing/2014/main" id="{05690C03-1784-222D-77AC-509C6A4BE14C}"/>
              </a:ext>
            </a:extLst>
          </p:cNvPr>
          <p:cNvSpPr>
            <a:spLocks noGrp="1"/>
          </p:cNvSpPr>
          <p:nvPr>
            <p:ph type="subTitle" idx="1"/>
          </p:nvPr>
        </p:nvSpPr>
        <p:spPr>
          <a:xfrm>
            <a:off x="477981" y="4181561"/>
            <a:ext cx="3933306" cy="1208141"/>
          </a:xfrm>
        </p:spPr>
        <p:txBody>
          <a:bodyPr>
            <a:normAutofit/>
          </a:bodyPr>
          <a:lstStyle/>
          <a:p>
            <a:r>
              <a:rPr lang="en-US" sz="2000" dirty="0">
                <a:latin typeface="Cambria" panose="02040503050406030204" pitchFamily="18" charset="0"/>
                <a:ea typeface="Cambria" panose="02040503050406030204" pitchFamily="18" charset="0"/>
              </a:rPr>
              <a:t>Bo Ra Jung, BS</a:t>
            </a:r>
          </a:p>
          <a:p>
            <a:r>
              <a:rPr lang="en-US" sz="2000" dirty="0">
                <a:latin typeface="Cambria" panose="02040503050406030204" pitchFamily="18" charset="0"/>
                <a:ea typeface="Cambria" panose="02040503050406030204" pitchFamily="18" charset="0"/>
              </a:rPr>
              <a:t>Boston University</a:t>
            </a:r>
          </a:p>
        </p:txBody>
      </p:sp>
    </p:spTree>
    <p:extLst>
      <p:ext uri="{BB962C8B-B14F-4D97-AF65-F5344CB8AC3E}">
        <p14:creationId xmlns:p14="http://schemas.microsoft.com/office/powerpoint/2010/main" val="3776028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700"/>
                                        <p:tgtEl>
                                          <p:spTgt spid="3">
                                            <p:txEl>
                                              <p:pRg st="1" end="1"/>
                                            </p:txEl>
                                          </p:spTgt>
                                        </p:tgtEl>
                                      </p:cBhvr>
                                    </p:animEffect>
                                  </p:childTnLst>
                                </p:cTn>
                              </p:par>
                              <p:par>
                                <p:cTn id="11" presetID="10" presetClass="entr" presetSubtype="0" fill="hold" grpId="0" nodeType="withEffect">
                                  <p:stCondLst>
                                    <p:cond delay="1000"/>
                                  </p:stCondLst>
                                  <p:iterate>
                                    <p:tmPct val="10000"/>
                                  </p:iterate>
                                  <p:childTnLst>
                                    <p:set>
                                      <p:cBhvr>
                                        <p:cTn id="12" dur="1" fill="hold">
                                          <p:stCondLst>
                                            <p:cond delay="0"/>
                                          </p:stCondLst>
                                        </p:cTn>
                                        <p:tgtEl>
                                          <p:spTgt spid="2"/>
                                        </p:tgtEl>
                                        <p:attrNameLst>
                                          <p:attrName>style.visibility</p:attrName>
                                        </p:attrNameLst>
                                      </p:cBhvr>
                                      <p:to>
                                        <p:strVal val="visible"/>
                                      </p:to>
                                    </p:set>
                                    <p:animEffect transition="in" filter="fade">
                                      <p:cBhvr>
                                        <p:cTn id="13"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0E769F48-987A-1D2D-2DC1-E5470C1F40B3}"/>
              </a:ext>
            </a:extLst>
          </p:cNvPr>
          <p:cNvPicPr>
            <a:picLocks noChangeAspect="1"/>
          </p:cNvPicPr>
          <p:nvPr/>
        </p:nvPicPr>
        <p:blipFill>
          <a:blip r:embed="rId3"/>
          <a:stretch>
            <a:fillRect/>
          </a:stretch>
        </p:blipFill>
        <p:spPr>
          <a:xfrm>
            <a:off x="176167" y="2608118"/>
            <a:ext cx="6201144" cy="3657601"/>
          </a:xfrm>
          <a:prstGeom prst="rect">
            <a:avLst/>
          </a:prstGeom>
        </p:spPr>
      </p:pic>
      <p:sp>
        <p:nvSpPr>
          <p:cNvPr id="3" name="Content Placeholder 2">
            <a:extLst>
              <a:ext uri="{FF2B5EF4-FFF2-40B4-BE49-F238E27FC236}">
                <a16:creationId xmlns:a16="http://schemas.microsoft.com/office/drawing/2014/main" id="{7030F652-6E63-EEA3-BA5F-6F3FD78FBF94}"/>
              </a:ext>
            </a:extLst>
          </p:cNvPr>
          <p:cNvSpPr>
            <a:spLocks noGrp="1"/>
          </p:cNvSpPr>
          <p:nvPr>
            <p:ph idx="1"/>
          </p:nvPr>
        </p:nvSpPr>
        <p:spPr>
          <a:xfrm>
            <a:off x="801024" y="682625"/>
            <a:ext cx="10515600" cy="4351338"/>
          </a:xfrm>
        </p:spPr>
        <p:txBody>
          <a:bodyPr/>
          <a:lstStyle/>
          <a:p>
            <a:r>
              <a:rPr lang="en-US" dirty="0">
                <a:latin typeface="Cambria" panose="02040503050406030204" pitchFamily="18" charset="0"/>
                <a:ea typeface="Cambria" panose="02040503050406030204" pitchFamily="18" charset="0"/>
              </a:rPr>
              <a:t>Go to </a:t>
            </a:r>
            <a:r>
              <a:rPr lang="en-US" dirty="0">
                <a:latin typeface="Cambria" panose="02040503050406030204" pitchFamily="18" charset="0"/>
                <a:ea typeface="Cambria" panose="02040503050406030204" pitchFamily="18" charset="0"/>
                <a:hlinkClick r:id="rId4"/>
              </a:rPr>
              <a:t>https://blockchair.com/</a:t>
            </a:r>
            <a:endParaRPr lang="en-US" dirty="0">
              <a:latin typeface="Cambria" panose="02040503050406030204" pitchFamily="18" charset="0"/>
              <a:ea typeface="Cambria" panose="02040503050406030204" pitchFamily="18" charset="0"/>
            </a:endParaRPr>
          </a:p>
          <a:p>
            <a:r>
              <a:rPr lang="en-US" dirty="0">
                <a:latin typeface="Cambria" panose="02040503050406030204" pitchFamily="18" charset="0"/>
                <a:ea typeface="Cambria" panose="02040503050406030204" pitchFamily="18" charset="0"/>
              </a:rPr>
              <a:t>In the search engine, type 6a798026d44af27dbacd28ea21462808df8deca51794cec80c1b59e07ef924a2</a:t>
            </a:r>
          </a:p>
        </p:txBody>
      </p:sp>
      <p:sp>
        <p:nvSpPr>
          <p:cNvPr id="8" name="Rectangle 7">
            <a:extLst>
              <a:ext uri="{FF2B5EF4-FFF2-40B4-BE49-F238E27FC236}">
                <a16:creationId xmlns:a16="http://schemas.microsoft.com/office/drawing/2014/main" id="{2D4BF397-CA42-4639-3D07-88D176D93B6F}"/>
              </a:ext>
            </a:extLst>
          </p:cNvPr>
          <p:cNvSpPr/>
          <p:nvPr/>
        </p:nvSpPr>
        <p:spPr>
          <a:xfrm>
            <a:off x="176167" y="4865326"/>
            <a:ext cx="6045943" cy="353292"/>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3E935DD1-A68C-DEB4-A6B9-5E16F76E625D}"/>
              </a:ext>
            </a:extLst>
          </p:cNvPr>
          <p:cNvPicPr>
            <a:picLocks noChangeAspect="1"/>
          </p:cNvPicPr>
          <p:nvPr/>
        </p:nvPicPr>
        <p:blipFill>
          <a:blip r:embed="rId5"/>
          <a:stretch>
            <a:fillRect/>
          </a:stretch>
        </p:blipFill>
        <p:spPr>
          <a:xfrm>
            <a:off x="6336888" y="2608118"/>
            <a:ext cx="5678945" cy="4000501"/>
          </a:xfrm>
          <a:prstGeom prst="rect">
            <a:avLst/>
          </a:prstGeom>
        </p:spPr>
      </p:pic>
      <p:sp>
        <p:nvSpPr>
          <p:cNvPr id="22" name="Rectangle 21">
            <a:extLst>
              <a:ext uri="{FF2B5EF4-FFF2-40B4-BE49-F238E27FC236}">
                <a16:creationId xmlns:a16="http://schemas.microsoft.com/office/drawing/2014/main" id="{D81C2AE8-D0B6-512F-EA52-2111609457A7}"/>
              </a:ext>
            </a:extLst>
          </p:cNvPr>
          <p:cNvSpPr/>
          <p:nvPr/>
        </p:nvSpPr>
        <p:spPr>
          <a:xfrm>
            <a:off x="9023325" y="2608119"/>
            <a:ext cx="3107286" cy="400050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6985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3757546-79CB-7489-D8B5-68BFA669AA92}"/>
              </a:ext>
            </a:extLst>
          </p:cNvPr>
          <p:cNvPicPr>
            <a:picLocks noGrp="1" noChangeAspect="1"/>
          </p:cNvPicPr>
          <p:nvPr>
            <p:ph idx="1"/>
          </p:nvPr>
        </p:nvPicPr>
        <p:blipFill>
          <a:blip r:embed="rId3"/>
          <a:stretch>
            <a:fillRect/>
          </a:stretch>
        </p:blipFill>
        <p:spPr>
          <a:xfrm>
            <a:off x="2183731" y="522379"/>
            <a:ext cx="7824537" cy="5813241"/>
          </a:xfrm>
        </p:spPr>
      </p:pic>
      <p:sp>
        <p:nvSpPr>
          <p:cNvPr id="6" name="Rectangle 5">
            <a:extLst>
              <a:ext uri="{FF2B5EF4-FFF2-40B4-BE49-F238E27FC236}">
                <a16:creationId xmlns:a16="http://schemas.microsoft.com/office/drawing/2014/main" id="{450C480F-F35E-97DB-A966-9177A17B8A9C}"/>
              </a:ext>
            </a:extLst>
          </p:cNvPr>
          <p:cNvSpPr/>
          <p:nvPr/>
        </p:nvSpPr>
        <p:spPr>
          <a:xfrm>
            <a:off x="2183731" y="1027905"/>
            <a:ext cx="7824537" cy="1522789"/>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9377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882A0245-7DBE-5A34-3906-228954EC8E2E}"/>
              </a:ext>
            </a:extLst>
          </p:cNvPr>
          <p:cNvGraphicFramePr>
            <a:graphicFrameLocks noGrp="1"/>
          </p:cNvGraphicFramePr>
          <p:nvPr>
            <p:ph idx="1"/>
            <p:extLst>
              <p:ext uri="{D42A27DB-BD31-4B8C-83A1-F6EECF244321}">
                <p14:modId xmlns:p14="http://schemas.microsoft.com/office/powerpoint/2010/main" val="4145466555"/>
              </p:ext>
            </p:extLst>
          </p:nvPr>
        </p:nvGraphicFramePr>
        <p:xfrm>
          <a:off x="838200" y="609600"/>
          <a:ext cx="10515600" cy="5638800"/>
        </p:xfrm>
        <a:graphic>
          <a:graphicData uri="http://schemas.openxmlformats.org/drawingml/2006/table">
            <a:tbl>
              <a:tblPr firstRow="1" bandRow="1">
                <a:tableStyleId>{D27102A9-8310-4765-A935-A1911B00CA55}</a:tableStyleId>
              </a:tblPr>
              <a:tblGrid>
                <a:gridCol w="5257800">
                  <a:extLst>
                    <a:ext uri="{9D8B030D-6E8A-4147-A177-3AD203B41FA5}">
                      <a16:colId xmlns:a16="http://schemas.microsoft.com/office/drawing/2014/main" val="3111882889"/>
                    </a:ext>
                  </a:extLst>
                </a:gridCol>
                <a:gridCol w="5257800">
                  <a:extLst>
                    <a:ext uri="{9D8B030D-6E8A-4147-A177-3AD203B41FA5}">
                      <a16:colId xmlns:a16="http://schemas.microsoft.com/office/drawing/2014/main" val="2138853035"/>
                    </a:ext>
                  </a:extLst>
                </a:gridCol>
              </a:tblGrid>
              <a:tr h="370840">
                <a:tc>
                  <a:txBody>
                    <a:bodyPr/>
                    <a:lstStyle/>
                    <a:p>
                      <a:pPr fontAlgn="base"/>
                      <a:r>
                        <a:rPr lang="en-US" b="1" dirty="0">
                          <a:solidFill>
                            <a:srgbClr val="323E48"/>
                          </a:solidFill>
                          <a:effectLst/>
                          <a:latin typeface="Cambria" panose="02040503050406030204" pitchFamily="18" charset="0"/>
                          <a:ea typeface="Cambria" panose="02040503050406030204" pitchFamily="18" charset="0"/>
                        </a:rPr>
                        <a:t>Transaction Hash</a:t>
                      </a:r>
                      <a:endParaRPr lang="en-US" b="0" dirty="0">
                        <a:solidFill>
                          <a:srgbClr val="323E48"/>
                        </a:solidFill>
                        <a:effectLst/>
                        <a:latin typeface="Cambria" panose="02040503050406030204" pitchFamily="18" charset="0"/>
                        <a:ea typeface="Cambria" panose="02040503050406030204" pitchFamily="18" charset="0"/>
                      </a:endParaRPr>
                    </a:p>
                  </a:txBody>
                  <a:tcPr marL="95250" marR="95250" marT="95250" marB="95250" anchor="ctr"/>
                </a:tc>
                <a:tc>
                  <a:txBody>
                    <a:bodyPr/>
                    <a:lstStyle/>
                    <a:p>
                      <a:pPr fontAlgn="base"/>
                      <a:r>
                        <a:rPr lang="en-US" b="1" dirty="0">
                          <a:solidFill>
                            <a:srgbClr val="323E48"/>
                          </a:solidFill>
                          <a:effectLst/>
                          <a:latin typeface="Cambria" panose="02040503050406030204" pitchFamily="18" charset="0"/>
                          <a:ea typeface="Cambria" panose="02040503050406030204" pitchFamily="18" charset="0"/>
                        </a:rPr>
                        <a:t>Description</a:t>
                      </a:r>
                      <a:endParaRPr lang="en-US" b="0" dirty="0">
                        <a:solidFill>
                          <a:srgbClr val="323E48"/>
                        </a:solidFill>
                        <a:effectLst/>
                        <a:latin typeface="Cambria" panose="02040503050406030204" pitchFamily="18" charset="0"/>
                        <a:ea typeface="Cambria" panose="02040503050406030204" pitchFamily="18" charset="0"/>
                      </a:endParaRPr>
                    </a:p>
                  </a:txBody>
                  <a:tcPr marL="95250" marR="95250" marT="95250" marB="95250" anchor="ctr"/>
                </a:tc>
                <a:extLst>
                  <a:ext uri="{0D108BD9-81ED-4DB2-BD59-A6C34878D82A}">
                    <a16:rowId xmlns:a16="http://schemas.microsoft.com/office/drawing/2014/main" val="767028710"/>
                  </a:ext>
                </a:extLst>
              </a:tr>
              <a:tr h="370840">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6a798026d44af27dbacd28ea21462808df8deca51794cec80c1b59e07ef924a2</a:t>
                      </a:r>
                    </a:p>
                  </a:txBody>
                  <a:tcPr marL="95250" marR="95250" marT="95250" marB="95250" anchor="ctr"/>
                </a:tc>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Ransom payment (Item #1)</a:t>
                      </a:r>
                    </a:p>
                  </a:txBody>
                  <a:tcPr marL="95250" marR="95250" marT="95250" marB="95250" anchor="ctr"/>
                </a:tc>
                <a:extLst>
                  <a:ext uri="{0D108BD9-81ED-4DB2-BD59-A6C34878D82A}">
                    <a16:rowId xmlns:a16="http://schemas.microsoft.com/office/drawing/2014/main" val="1428639878"/>
                  </a:ext>
                </a:extLst>
              </a:tr>
              <a:tr h="370840">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915fb4f0a030937f2c1d2210996e8eb32b5a41b331965c7ec78961923775bd62</a:t>
                      </a:r>
                    </a:p>
                  </a:txBody>
                  <a:tcPr marL="95250" marR="95250" marT="95250" marB="95250" anchor="ctr"/>
                </a:tc>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Intermediate #1</a:t>
                      </a:r>
                    </a:p>
                  </a:txBody>
                  <a:tcPr marL="95250" marR="95250" marT="95250" marB="95250" anchor="ctr"/>
                </a:tc>
                <a:extLst>
                  <a:ext uri="{0D108BD9-81ED-4DB2-BD59-A6C34878D82A}">
                    <a16:rowId xmlns:a16="http://schemas.microsoft.com/office/drawing/2014/main" val="1200664423"/>
                  </a:ext>
                </a:extLst>
              </a:tr>
              <a:tr h="370840">
                <a:tc>
                  <a:txBody>
                    <a:bodyPr/>
                    <a:lstStyle/>
                    <a:p>
                      <a:pPr fontAlgn="base"/>
                      <a:r>
                        <a:rPr lang="en-US" b="0">
                          <a:solidFill>
                            <a:srgbClr val="323E48"/>
                          </a:solidFill>
                          <a:effectLst/>
                          <a:latin typeface="Cambria" panose="02040503050406030204" pitchFamily="18" charset="0"/>
                          <a:ea typeface="Cambria" panose="02040503050406030204" pitchFamily="18" charset="0"/>
                        </a:rPr>
                        <a:t>fc78327d4e46dac01dc313067b1ac7f274cdb3a07ea9f28f6f71473145f1b264</a:t>
                      </a:r>
                    </a:p>
                  </a:txBody>
                  <a:tcPr marL="95250" marR="95250" marT="95250" marB="95250" anchor="ctr"/>
                </a:tc>
                <a:tc>
                  <a:txBody>
                    <a:bodyPr/>
                    <a:lstStyle/>
                    <a:p>
                      <a:pPr fontAlgn="base"/>
                      <a:r>
                        <a:rPr lang="en-US" b="0">
                          <a:solidFill>
                            <a:srgbClr val="323E48"/>
                          </a:solidFill>
                          <a:effectLst/>
                          <a:latin typeface="Cambria" panose="02040503050406030204" pitchFamily="18" charset="0"/>
                          <a:ea typeface="Cambria" panose="02040503050406030204" pitchFamily="18" charset="0"/>
                        </a:rPr>
                        <a:t>Intermediate #2</a:t>
                      </a:r>
                    </a:p>
                  </a:txBody>
                  <a:tcPr marL="95250" marR="95250" marT="95250" marB="95250" anchor="ctr"/>
                </a:tc>
                <a:extLst>
                  <a:ext uri="{0D108BD9-81ED-4DB2-BD59-A6C34878D82A}">
                    <a16:rowId xmlns:a16="http://schemas.microsoft.com/office/drawing/2014/main" val="3667481273"/>
                  </a:ext>
                </a:extLst>
              </a:tr>
              <a:tr h="370840">
                <a:tc>
                  <a:txBody>
                    <a:bodyPr/>
                    <a:lstStyle/>
                    <a:p>
                      <a:pPr fontAlgn="base"/>
                      <a:r>
                        <a:rPr lang="en-US" b="0">
                          <a:solidFill>
                            <a:srgbClr val="323E48"/>
                          </a:solidFill>
                          <a:effectLst/>
                          <a:latin typeface="Cambria" panose="02040503050406030204" pitchFamily="18" charset="0"/>
                          <a:ea typeface="Cambria" panose="02040503050406030204" pitchFamily="18" charset="0"/>
                        </a:rPr>
                        <a:t>0677781a5079eae8e5cbd5e6d9dcc5c02da45351a3638b85c88e5e3ecdc105a7</a:t>
                      </a:r>
                    </a:p>
                  </a:txBody>
                  <a:tcPr marL="95250" marR="95250" marT="95250" marB="95250" anchor="ctr"/>
                </a:tc>
                <a:tc>
                  <a:txBody>
                    <a:bodyPr/>
                    <a:lstStyle/>
                    <a:p>
                      <a:pPr fontAlgn="base"/>
                      <a:r>
                        <a:rPr lang="en-US" b="0">
                          <a:solidFill>
                            <a:srgbClr val="323E48"/>
                          </a:solidFill>
                          <a:effectLst/>
                          <a:latin typeface="Cambria" panose="02040503050406030204" pitchFamily="18" charset="0"/>
                          <a:ea typeface="Cambria" panose="02040503050406030204" pitchFamily="18" charset="0"/>
                        </a:rPr>
                        <a:t>Intermediate #3</a:t>
                      </a:r>
                    </a:p>
                  </a:txBody>
                  <a:tcPr marL="95250" marR="95250" marT="95250" marB="95250" anchor="ctr"/>
                </a:tc>
                <a:extLst>
                  <a:ext uri="{0D108BD9-81ED-4DB2-BD59-A6C34878D82A}">
                    <a16:rowId xmlns:a16="http://schemas.microsoft.com/office/drawing/2014/main" val="1975340472"/>
                  </a:ext>
                </a:extLst>
              </a:tr>
              <a:tr h="370840">
                <a:tc>
                  <a:txBody>
                    <a:bodyPr/>
                    <a:lstStyle/>
                    <a:p>
                      <a:pPr fontAlgn="base"/>
                      <a:r>
                        <a:rPr lang="en-US" b="0">
                          <a:solidFill>
                            <a:srgbClr val="323E48"/>
                          </a:solidFill>
                          <a:effectLst/>
                          <a:latin typeface="Cambria" panose="02040503050406030204" pitchFamily="18" charset="0"/>
                          <a:ea typeface="Cambria" panose="02040503050406030204" pitchFamily="18" charset="0"/>
                        </a:rPr>
                        <a:t>9436dbf0435b15378f309c35754a110db880fa9bb66a062160a25533bb4a212a</a:t>
                      </a:r>
                    </a:p>
                  </a:txBody>
                  <a:tcPr marL="95250" marR="95250" marT="95250" marB="95250" anchor="ctr"/>
                </a:tc>
                <a:tc>
                  <a:txBody>
                    <a:bodyPr/>
                    <a:lstStyle/>
                    <a:p>
                      <a:pPr fontAlgn="base"/>
                      <a:r>
                        <a:rPr lang="en-US" b="0">
                          <a:solidFill>
                            <a:srgbClr val="323E48"/>
                          </a:solidFill>
                          <a:effectLst/>
                          <a:latin typeface="Cambria" panose="02040503050406030204" pitchFamily="18" charset="0"/>
                          <a:ea typeface="Cambria" panose="02040503050406030204" pitchFamily="18" charset="0"/>
                        </a:rPr>
                        <a:t>Intermediate #4</a:t>
                      </a:r>
                    </a:p>
                  </a:txBody>
                  <a:tcPr marL="95250" marR="95250" marT="95250" marB="95250" anchor="ctr"/>
                </a:tc>
                <a:extLst>
                  <a:ext uri="{0D108BD9-81ED-4DB2-BD59-A6C34878D82A}">
                    <a16:rowId xmlns:a16="http://schemas.microsoft.com/office/drawing/2014/main" val="3412382777"/>
                  </a:ext>
                </a:extLst>
              </a:tr>
              <a:tr h="370840">
                <a:tc>
                  <a:txBody>
                    <a:bodyPr/>
                    <a:lstStyle/>
                    <a:p>
                      <a:pPr fontAlgn="base"/>
                      <a:r>
                        <a:rPr lang="en-US" b="0">
                          <a:solidFill>
                            <a:srgbClr val="323E48"/>
                          </a:solidFill>
                          <a:effectLst/>
                          <a:latin typeface="Cambria" panose="02040503050406030204" pitchFamily="18" charset="0"/>
                          <a:ea typeface="Cambria" panose="02040503050406030204" pitchFamily="18" charset="0"/>
                        </a:rPr>
                        <a:t>daf38c7b38eb0a587cf843f47000d5c294affb4f56017370ad48c5147f5e69d9</a:t>
                      </a:r>
                    </a:p>
                  </a:txBody>
                  <a:tcPr marL="95250" marR="95250" marT="95250" marB="95250" anchor="ctr"/>
                </a:tc>
                <a:tc>
                  <a:txBody>
                    <a:bodyPr/>
                    <a:lstStyle/>
                    <a:p>
                      <a:pPr fontAlgn="base"/>
                      <a:r>
                        <a:rPr lang="en-US" b="0">
                          <a:solidFill>
                            <a:srgbClr val="323E48"/>
                          </a:solidFill>
                          <a:effectLst/>
                          <a:latin typeface="Cambria" panose="02040503050406030204" pitchFamily="18" charset="0"/>
                          <a:ea typeface="Cambria" panose="02040503050406030204" pitchFamily="18" charset="0"/>
                        </a:rPr>
                        <a:t>Sent to Subject Address (Item #3)</a:t>
                      </a:r>
                    </a:p>
                  </a:txBody>
                  <a:tcPr marL="95250" marR="95250" marT="95250" marB="95250" anchor="ctr"/>
                </a:tc>
                <a:extLst>
                  <a:ext uri="{0D108BD9-81ED-4DB2-BD59-A6C34878D82A}">
                    <a16:rowId xmlns:a16="http://schemas.microsoft.com/office/drawing/2014/main" val="1180047378"/>
                  </a:ext>
                </a:extLst>
              </a:tr>
              <a:tr h="370840">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943f2d576ed8d9f388ba75eb82fe35cce29479b84121827ac368a5a94f44cf7a</a:t>
                      </a:r>
                    </a:p>
                  </a:txBody>
                  <a:tcPr marL="95250" marR="95250" marT="95250" marB="95250" anchor="ctr"/>
                </a:tc>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Sent to FBI ‘s Holding Address (Item #4)</a:t>
                      </a:r>
                    </a:p>
                  </a:txBody>
                  <a:tcPr marL="95250" marR="95250" marT="95250" marB="95250" anchor="ctr"/>
                </a:tc>
                <a:extLst>
                  <a:ext uri="{0D108BD9-81ED-4DB2-BD59-A6C34878D82A}">
                    <a16:rowId xmlns:a16="http://schemas.microsoft.com/office/drawing/2014/main" val="3652663543"/>
                  </a:ext>
                </a:extLst>
              </a:tr>
            </a:tbl>
          </a:graphicData>
        </a:graphic>
      </p:graphicFrame>
      <p:sp>
        <p:nvSpPr>
          <p:cNvPr id="6" name="Rectangle 5">
            <a:extLst>
              <a:ext uri="{FF2B5EF4-FFF2-40B4-BE49-F238E27FC236}">
                <a16:creationId xmlns:a16="http://schemas.microsoft.com/office/drawing/2014/main" id="{76E19D16-F901-658D-1061-037C8C7E358D}"/>
              </a:ext>
            </a:extLst>
          </p:cNvPr>
          <p:cNvSpPr/>
          <p:nvPr/>
        </p:nvSpPr>
        <p:spPr>
          <a:xfrm>
            <a:off x="838199" y="1049482"/>
            <a:ext cx="10515599" cy="77931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C422527-450A-4A37-34EF-16FC4B9EC867}"/>
              </a:ext>
            </a:extLst>
          </p:cNvPr>
          <p:cNvSpPr/>
          <p:nvPr/>
        </p:nvSpPr>
        <p:spPr>
          <a:xfrm>
            <a:off x="838198" y="5469082"/>
            <a:ext cx="10515599" cy="77931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25910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nvestigating Companies with OpenCorporates and Maltego - Maltego">
            <a:extLst>
              <a:ext uri="{FF2B5EF4-FFF2-40B4-BE49-F238E27FC236}">
                <a16:creationId xmlns:a16="http://schemas.microsoft.com/office/drawing/2014/main" id="{72B28AEB-7CC5-60F0-E82D-B84FB7A074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8202" y="1669289"/>
            <a:ext cx="5673798" cy="329756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ow to Use Maltego to Fingerprint an Entire Network Using Only a Domain  Name « Null Byte :: WonderHowTo">
            <a:extLst>
              <a:ext uri="{FF2B5EF4-FFF2-40B4-BE49-F238E27FC236}">
                <a16:creationId xmlns:a16="http://schemas.microsoft.com/office/drawing/2014/main" id="{A064E098-7C9A-976B-192E-9AED9BB75F31}"/>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0" y="1669365"/>
            <a:ext cx="7034645" cy="3297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9052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1">
            <a:extLst>
              <a:ext uri="{FF2B5EF4-FFF2-40B4-BE49-F238E27FC236}">
                <a16:creationId xmlns:a16="http://schemas.microsoft.com/office/drawing/2014/main" id="{854ECEBE-9353-406C-9313-02A517A31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41" name="Freeform: Shape 33">
            <a:extLst>
              <a:ext uri="{FF2B5EF4-FFF2-40B4-BE49-F238E27FC236}">
                <a16:creationId xmlns:a16="http://schemas.microsoft.com/office/drawing/2014/main" id="{71A74C97-ECC4-4C3A-988A-A72C1F8BB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23162" cy="5593660"/>
          </a:xfrm>
          <a:custGeom>
            <a:avLst/>
            <a:gdLst>
              <a:gd name="connsiteX0" fmla="*/ 2177447 w 6323162"/>
              <a:gd name="connsiteY0" fmla="*/ 0 h 5593660"/>
              <a:gd name="connsiteX1" fmla="*/ 4826316 w 6323162"/>
              <a:gd name="connsiteY1" fmla="*/ 0 h 5593660"/>
              <a:gd name="connsiteX2" fmla="*/ 4971508 w 6323162"/>
              <a:gd name="connsiteY2" fmla="*/ 75777 h 5593660"/>
              <a:gd name="connsiteX3" fmla="*/ 5577109 w 6323162"/>
              <a:gd name="connsiteY3" fmla="*/ 586873 h 5593660"/>
              <a:gd name="connsiteX4" fmla="*/ 6323162 w 6323162"/>
              <a:gd name="connsiteY4" fmla="*/ 2829148 h 5593660"/>
              <a:gd name="connsiteX5" fmla="*/ 5990836 w 6323162"/>
              <a:gd name="connsiteY5" fmla="*/ 3748729 h 5593660"/>
              <a:gd name="connsiteX6" fmla="*/ 5006899 w 6323162"/>
              <a:gd name="connsiteY6" fmla="*/ 4604992 h 5593660"/>
              <a:gd name="connsiteX7" fmla="*/ 4790566 w 6323162"/>
              <a:gd name="connsiteY7" fmla="*/ 4768788 h 5593660"/>
              <a:gd name="connsiteX8" fmla="*/ 3012943 w 6323162"/>
              <a:gd name="connsiteY8" fmla="*/ 5593660 h 5593660"/>
              <a:gd name="connsiteX9" fmla="*/ 671286 w 6323162"/>
              <a:gd name="connsiteY9" fmla="*/ 4252856 h 5593660"/>
              <a:gd name="connsiteX10" fmla="*/ 421733 w 6323162"/>
              <a:gd name="connsiteY10" fmla="*/ 3909839 h 5593660"/>
              <a:gd name="connsiteX11" fmla="*/ 48655 w 6323162"/>
              <a:gd name="connsiteY11" fmla="*/ 3351082 h 5593660"/>
              <a:gd name="connsiteX12" fmla="*/ 0 w 6323162"/>
              <a:gd name="connsiteY12" fmla="*/ 3239820 h 5593660"/>
              <a:gd name="connsiteX13" fmla="*/ 0 w 6323162"/>
              <a:gd name="connsiteY13" fmla="*/ 2248150 h 5593660"/>
              <a:gd name="connsiteX14" fmla="*/ 1658 w 6323162"/>
              <a:gd name="connsiteY14" fmla="*/ 2239520 h 5593660"/>
              <a:gd name="connsiteX15" fmla="*/ 225714 w 6323162"/>
              <a:gd name="connsiteY15" fmla="*/ 1665285 h 5593660"/>
              <a:gd name="connsiteX16" fmla="*/ 1050970 w 6323162"/>
              <a:gd name="connsiteY16" fmla="*/ 665214 h 5593660"/>
              <a:gd name="connsiteX17" fmla="*/ 1923692 w 6323162"/>
              <a:gd name="connsiteY17" fmla="*/ 107844 h 559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23162" h="5593660">
                <a:moveTo>
                  <a:pt x="2177447" y="0"/>
                </a:moveTo>
                <a:lnTo>
                  <a:pt x="4826316" y="0"/>
                </a:lnTo>
                <a:lnTo>
                  <a:pt x="4971508" y="75777"/>
                </a:lnTo>
                <a:cubicBezTo>
                  <a:pt x="5197582" y="210111"/>
                  <a:pt x="5400550" y="381325"/>
                  <a:pt x="5577109" y="586873"/>
                </a:cubicBezTo>
                <a:cubicBezTo>
                  <a:pt x="6058235" y="1147205"/>
                  <a:pt x="6323162" y="1943505"/>
                  <a:pt x="6323162" y="2829148"/>
                </a:cubicBezTo>
                <a:cubicBezTo>
                  <a:pt x="6323162" y="3182494"/>
                  <a:pt x="6220623" y="3466081"/>
                  <a:pt x="5990836" y="3748729"/>
                </a:cubicBezTo>
                <a:cubicBezTo>
                  <a:pt x="5750480" y="4044392"/>
                  <a:pt x="5389327" y="4316711"/>
                  <a:pt x="5006899" y="4604992"/>
                </a:cubicBezTo>
                <a:cubicBezTo>
                  <a:pt x="4936343" y="4658116"/>
                  <a:pt x="4863453" y="4713117"/>
                  <a:pt x="4790566" y="4768788"/>
                </a:cubicBezTo>
                <a:cubicBezTo>
                  <a:pt x="4138128" y="5267012"/>
                  <a:pt x="3661945" y="5593660"/>
                  <a:pt x="3012943" y="5593660"/>
                </a:cubicBezTo>
                <a:cubicBezTo>
                  <a:pt x="2024062" y="5593660"/>
                  <a:pt x="1323723" y="5192693"/>
                  <a:pt x="671286" y="4252856"/>
                </a:cubicBezTo>
                <a:cubicBezTo>
                  <a:pt x="585906" y="4129842"/>
                  <a:pt x="502446" y="4017964"/>
                  <a:pt x="421733" y="3909839"/>
                </a:cubicBezTo>
                <a:cubicBezTo>
                  <a:pt x="254471" y="3685679"/>
                  <a:pt x="130655" y="3515312"/>
                  <a:pt x="48655" y="3351082"/>
                </a:cubicBezTo>
                <a:lnTo>
                  <a:pt x="0" y="3239820"/>
                </a:lnTo>
                <a:lnTo>
                  <a:pt x="0" y="2248150"/>
                </a:lnTo>
                <a:lnTo>
                  <a:pt x="1658" y="2239520"/>
                </a:lnTo>
                <a:cubicBezTo>
                  <a:pt x="51657" y="2045089"/>
                  <a:pt x="126469" y="1853225"/>
                  <a:pt x="225714" y="1665285"/>
                </a:cubicBezTo>
                <a:cubicBezTo>
                  <a:pt x="419948" y="1297585"/>
                  <a:pt x="697641" y="961011"/>
                  <a:pt x="1050970" y="665214"/>
                </a:cubicBezTo>
                <a:cubicBezTo>
                  <a:pt x="1311437" y="447090"/>
                  <a:pt x="1608578" y="257641"/>
                  <a:pt x="1923692" y="107844"/>
                </a:cubicBezTo>
                <a:close/>
              </a:path>
            </a:pathLst>
          </a:custGeom>
          <a:solidFill>
            <a:schemeClr val="bg1">
              <a:alpha val="3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Freeform: Shape 35">
            <a:extLst>
              <a:ext uri="{FF2B5EF4-FFF2-40B4-BE49-F238E27FC236}">
                <a16:creationId xmlns:a16="http://schemas.microsoft.com/office/drawing/2014/main" id="{5FB5F3BA-58DF-40DA-AE44-974A00E061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5930" y="1598213"/>
            <a:ext cx="5396070" cy="5259788"/>
          </a:xfrm>
          <a:custGeom>
            <a:avLst/>
            <a:gdLst>
              <a:gd name="connsiteX0" fmla="*/ 2739575 w 5261264"/>
              <a:gd name="connsiteY0" fmla="*/ 1369 h 4909930"/>
              <a:gd name="connsiteX1" fmla="*/ 3931992 w 5261264"/>
              <a:gd name="connsiteY1" fmla="*/ 357115 h 4909930"/>
              <a:gd name="connsiteX2" fmla="*/ 5228644 w 5261264"/>
              <a:gd name="connsiteY2" fmla="*/ 1704869 h 4909930"/>
              <a:gd name="connsiteX3" fmla="*/ 5261264 w 5261264"/>
              <a:gd name="connsiteY3" fmla="*/ 1769901 h 4909930"/>
              <a:gd name="connsiteX4" fmla="*/ 5261264 w 5261264"/>
              <a:gd name="connsiteY4" fmla="*/ 4640262 h 4909930"/>
              <a:gd name="connsiteX5" fmla="*/ 5239287 w 5261264"/>
              <a:gd name="connsiteY5" fmla="*/ 4674079 h 4909930"/>
              <a:gd name="connsiteX6" fmla="*/ 5039558 w 5261264"/>
              <a:gd name="connsiteY6" fmla="*/ 4893028 h 4909930"/>
              <a:gd name="connsiteX7" fmla="*/ 5018342 w 5261264"/>
              <a:gd name="connsiteY7" fmla="*/ 4909930 h 4909930"/>
              <a:gd name="connsiteX8" fmla="*/ 962510 w 5261264"/>
              <a:gd name="connsiteY8" fmla="*/ 4909930 h 4909930"/>
              <a:gd name="connsiteX9" fmla="*/ 821338 w 5261264"/>
              <a:gd name="connsiteY9" fmla="*/ 4707517 h 4909930"/>
              <a:gd name="connsiteX10" fmla="*/ 448558 w 5261264"/>
              <a:gd name="connsiteY10" fmla="*/ 3922606 h 4909930"/>
              <a:gd name="connsiteX11" fmla="*/ 221727 w 5261264"/>
              <a:gd name="connsiteY11" fmla="*/ 1588926 h 4909930"/>
              <a:gd name="connsiteX12" fmla="*/ 2739575 w 5261264"/>
              <a:gd name="connsiteY12" fmla="*/ 1369 h 4909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1264" h="4909930">
                <a:moveTo>
                  <a:pt x="2739575" y="1369"/>
                </a:moveTo>
                <a:cubicBezTo>
                  <a:pt x="3132207" y="14841"/>
                  <a:pt x="3535383" y="128133"/>
                  <a:pt x="3931992" y="357115"/>
                </a:cubicBezTo>
                <a:cubicBezTo>
                  <a:pt x="4474996" y="670619"/>
                  <a:pt x="4925124" y="1151857"/>
                  <a:pt x="5228644" y="1704869"/>
                </a:cubicBezTo>
                <a:lnTo>
                  <a:pt x="5261264" y="1769901"/>
                </a:lnTo>
                <a:lnTo>
                  <a:pt x="5261264" y="4640262"/>
                </a:lnTo>
                <a:lnTo>
                  <a:pt x="5239287" y="4674079"/>
                </a:lnTo>
                <a:cubicBezTo>
                  <a:pt x="5177453" y="4758643"/>
                  <a:pt x="5110673" y="4830413"/>
                  <a:pt x="5039558" y="4893028"/>
                </a:cubicBezTo>
                <a:lnTo>
                  <a:pt x="5018342" y="4909930"/>
                </a:lnTo>
                <a:lnTo>
                  <a:pt x="962510" y="4909930"/>
                </a:lnTo>
                <a:lnTo>
                  <a:pt x="821338" y="4707517"/>
                </a:lnTo>
                <a:cubicBezTo>
                  <a:pt x="672683" y="4465717"/>
                  <a:pt x="560617" y="4198197"/>
                  <a:pt x="448558" y="3922606"/>
                </a:cubicBezTo>
                <a:cubicBezTo>
                  <a:pt x="120358" y="3115488"/>
                  <a:pt x="-245146" y="2397572"/>
                  <a:pt x="221727" y="1588926"/>
                </a:cubicBezTo>
                <a:cubicBezTo>
                  <a:pt x="801679" y="584418"/>
                  <a:pt x="1736188" y="-33060"/>
                  <a:pt x="2739575" y="1369"/>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8" name="Freeform: Shape 37">
            <a:extLst>
              <a:ext uri="{FF2B5EF4-FFF2-40B4-BE49-F238E27FC236}">
                <a16:creationId xmlns:a16="http://schemas.microsoft.com/office/drawing/2014/main" id="{DE1994AC-22D1-4B48-9EDA-BE373E7045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41758" y="1407380"/>
            <a:ext cx="5665992" cy="5466522"/>
          </a:xfrm>
          <a:custGeom>
            <a:avLst/>
            <a:gdLst>
              <a:gd name="connsiteX0" fmla="*/ 3113576 w 5665992"/>
              <a:gd name="connsiteY0" fmla="*/ 1556 h 5401530"/>
              <a:gd name="connsiteX1" fmla="*/ 4468777 w 5665992"/>
              <a:gd name="connsiteY1" fmla="*/ 405866 h 5401530"/>
              <a:gd name="connsiteX2" fmla="*/ 5525792 w 5665992"/>
              <a:gd name="connsiteY2" fmla="*/ 1317461 h 5401530"/>
              <a:gd name="connsiteX3" fmla="*/ 5665992 w 5665992"/>
              <a:gd name="connsiteY3" fmla="*/ 1506159 h 5401530"/>
              <a:gd name="connsiteX4" fmla="*/ 5665992 w 5665992"/>
              <a:gd name="connsiteY4" fmla="*/ 5401530 h 5401530"/>
              <a:gd name="connsiteX5" fmla="*/ 965932 w 5665992"/>
              <a:gd name="connsiteY5" fmla="*/ 5401530 h 5401530"/>
              <a:gd name="connsiteX6" fmla="*/ 836753 w 5665992"/>
              <a:gd name="connsiteY6" fmla="*/ 5181943 h 5401530"/>
              <a:gd name="connsiteX7" fmla="*/ 509793 w 5665992"/>
              <a:gd name="connsiteY7" fmla="*/ 4458111 h 5401530"/>
              <a:gd name="connsiteX8" fmla="*/ 251995 w 5665992"/>
              <a:gd name="connsiteY8" fmla="*/ 1805844 h 5401530"/>
              <a:gd name="connsiteX9" fmla="*/ 3113576 w 5665992"/>
              <a:gd name="connsiteY9" fmla="*/ 1556 h 5401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5992" h="5401530">
                <a:moveTo>
                  <a:pt x="3113576" y="1556"/>
                </a:moveTo>
                <a:cubicBezTo>
                  <a:pt x="3559807" y="16866"/>
                  <a:pt x="4018025" y="145625"/>
                  <a:pt x="4468777" y="405866"/>
                </a:cubicBezTo>
                <a:cubicBezTo>
                  <a:pt x="4871803" y="638554"/>
                  <a:pt x="5229811" y="952545"/>
                  <a:pt x="5525792" y="1317461"/>
                </a:cubicBezTo>
                <a:lnTo>
                  <a:pt x="5665992" y="1506159"/>
                </a:lnTo>
                <a:lnTo>
                  <a:pt x="5665992" y="5401530"/>
                </a:lnTo>
                <a:lnTo>
                  <a:pt x="965932" y="5401530"/>
                </a:lnTo>
                <a:lnTo>
                  <a:pt x="836753" y="5181943"/>
                </a:lnTo>
                <a:cubicBezTo>
                  <a:pt x="713569" y="4953383"/>
                  <a:pt x="611679" y="4708683"/>
                  <a:pt x="509793" y="4458111"/>
                </a:cubicBezTo>
                <a:cubicBezTo>
                  <a:pt x="136790" y="3540808"/>
                  <a:pt x="-278612" y="2724882"/>
                  <a:pt x="251995" y="1805844"/>
                </a:cubicBezTo>
                <a:cubicBezTo>
                  <a:pt x="911122" y="664202"/>
                  <a:pt x="1973207" y="-37572"/>
                  <a:pt x="3113576" y="1556"/>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0" name="Freeform: Shape 39">
            <a:extLst>
              <a:ext uri="{FF2B5EF4-FFF2-40B4-BE49-F238E27FC236}">
                <a16:creationId xmlns:a16="http://schemas.microsoft.com/office/drawing/2014/main" id="{86806086-A782-4311-A63B-1A68574D8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02" y="-15901"/>
            <a:ext cx="6578337" cy="5814891"/>
          </a:xfrm>
          <a:custGeom>
            <a:avLst/>
            <a:gdLst>
              <a:gd name="connsiteX0" fmla="*/ 1667657 w 6578337"/>
              <a:gd name="connsiteY0" fmla="*/ 0 h 5814891"/>
              <a:gd name="connsiteX1" fmla="*/ 5296215 w 6578337"/>
              <a:gd name="connsiteY1" fmla="*/ 0 h 5814891"/>
              <a:gd name="connsiteX2" fmla="*/ 5354505 w 6578337"/>
              <a:gd name="connsiteY2" fmla="*/ 38974 h 5814891"/>
              <a:gd name="connsiteX3" fmla="*/ 5772761 w 6578337"/>
              <a:gd name="connsiteY3" fmla="*/ 430996 h 5814891"/>
              <a:gd name="connsiteX4" fmla="*/ 6578337 w 6578337"/>
              <a:gd name="connsiteY4" fmla="*/ 2842158 h 5814891"/>
              <a:gd name="connsiteX5" fmla="*/ 6219497 w 6578337"/>
              <a:gd name="connsiteY5" fmla="*/ 3831001 h 5814891"/>
              <a:gd name="connsiteX6" fmla="*/ 5157059 w 6578337"/>
              <a:gd name="connsiteY6" fmla="*/ 4751758 h 5814891"/>
              <a:gd name="connsiteX7" fmla="*/ 4923464 w 6578337"/>
              <a:gd name="connsiteY7" fmla="*/ 4927890 h 5814891"/>
              <a:gd name="connsiteX8" fmla="*/ 3004017 w 6578337"/>
              <a:gd name="connsiteY8" fmla="*/ 5814891 h 5814891"/>
              <a:gd name="connsiteX9" fmla="*/ 475534 w 6578337"/>
              <a:gd name="connsiteY9" fmla="*/ 4373098 h 5814891"/>
              <a:gd name="connsiteX10" fmla="*/ 206071 w 6578337"/>
              <a:gd name="connsiteY10" fmla="*/ 4004246 h 5814891"/>
              <a:gd name="connsiteX11" fmla="*/ 79385 w 6578337"/>
              <a:gd name="connsiteY11" fmla="*/ 3833508 h 5814891"/>
              <a:gd name="connsiteX12" fmla="*/ 0 w 6578337"/>
              <a:gd name="connsiteY12" fmla="*/ 3721725 h 5814891"/>
              <a:gd name="connsiteX13" fmla="*/ 0 w 6578337"/>
              <a:gd name="connsiteY13" fmla="*/ 1581323 h 5814891"/>
              <a:gd name="connsiteX14" fmla="*/ 168477 w 6578337"/>
              <a:gd name="connsiteY14" fmla="*/ 1300525 h 5814891"/>
              <a:gd name="connsiteX15" fmla="*/ 885512 w 6578337"/>
              <a:gd name="connsiteY15" fmla="*/ 515238 h 5814891"/>
              <a:gd name="connsiteX16" fmla="*/ 1494824 w 6578337"/>
              <a:gd name="connsiteY16" fmla="*/ 90742 h 581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78337" h="5814891">
                <a:moveTo>
                  <a:pt x="1667657" y="0"/>
                </a:moveTo>
                <a:lnTo>
                  <a:pt x="5296215" y="0"/>
                </a:lnTo>
                <a:lnTo>
                  <a:pt x="5354505" y="38974"/>
                </a:lnTo>
                <a:cubicBezTo>
                  <a:pt x="5505893" y="152699"/>
                  <a:pt x="5645664" y="283643"/>
                  <a:pt x="5772761" y="430996"/>
                </a:cubicBezTo>
                <a:cubicBezTo>
                  <a:pt x="6292274" y="1033532"/>
                  <a:pt x="6578337" y="1889809"/>
                  <a:pt x="6578337" y="2842158"/>
                </a:cubicBezTo>
                <a:cubicBezTo>
                  <a:pt x="6578337" y="3222117"/>
                  <a:pt x="6467617" y="3527065"/>
                  <a:pt x="6219497" y="3831001"/>
                </a:cubicBezTo>
                <a:cubicBezTo>
                  <a:pt x="5959965" y="4148933"/>
                  <a:pt x="5569997" y="4441763"/>
                  <a:pt x="5157059" y="4751758"/>
                </a:cubicBezTo>
                <a:cubicBezTo>
                  <a:pt x="5080873" y="4808882"/>
                  <a:pt x="5002168" y="4868026"/>
                  <a:pt x="4923464" y="4927890"/>
                </a:cubicBezTo>
                <a:cubicBezTo>
                  <a:pt x="4218974" y="5463640"/>
                  <a:pt x="3704799" y="5814891"/>
                  <a:pt x="3004017" y="5814891"/>
                </a:cubicBezTo>
                <a:cubicBezTo>
                  <a:pt x="1936240" y="5814891"/>
                  <a:pt x="1180025" y="5383723"/>
                  <a:pt x="475534" y="4373098"/>
                </a:cubicBezTo>
                <a:cubicBezTo>
                  <a:pt x="383343" y="4240819"/>
                  <a:pt x="293225" y="4120515"/>
                  <a:pt x="206071" y="4004246"/>
                </a:cubicBezTo>
                <a:cubicBezTo>
                  <a:pt x="160920" y="3943985"/>
                  <a:pt x="118700" y="3887339"/>
                  <a:pt x="79385" y="3833508"/>
                </a:cubicBezTo>
                <a:lnTo>
                  <a:pt x="0" y="3721725"/>
                </a:lnTo>
                <a:lnTo>
                  <a:pt x="0" y="1581323"/>
                </a:lnTo>
                <a:lnTo>
                  <a:pt x="168477" y="1300525"/>
                </a:lnTo>
                <a:cubicBezTo>
                  <a:pt x="359173" y="1017017"/>
                  <a:pt x="599372" y="753795"/>
                  <a:pt x="885512" y="515238"/>
                </a:cubicBezTo>
                <a:cubicBezTo>
                  <a:pt x="1073010" y="358870"/>
                  <a:pt x="1278109" y="216205"/>
                  <a:pt x="1494824" y="90742"/>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1" name="Picture 20">
            <a:extLst>
              <a:ext uri="{FF2B5EF4-FFF2-40B4-BE49-F238E27FC236}">
                <a16:creationId xmlns:a16="http://schemas.microsoft.com/office/drawing/2014/main" id="{1E3B30E2-2692-4C8B-E06B-9BF59D35AABA}"/>
              </a:ext>
            </a:extLst>
          </p:cNvPr>
          <p:cNvPicPr>
            <a:picLocks noChangeAspect="1"/>
          </p:cNvPicPr>
          <p:nvPr/>
        </p:nvPicPr>
        <p:blipFill>
          <a:blip r:embed="rId3"/>
          <a:stretch>
            <a:fillRect/>
          </a:stretch>
        </p:blipFill>
        <p:spPr>
          <a:xfrm>
            <a:off x="1068792" y="1960526"/>
            <a:ext cx="4076949" cy="1404979"/>
          </a:xfrm>
          <a:prstGeom prst="rect">
            <a:avLst/>
          </a:prstGeom>
        </p:spPr>
      </p:pic>
      <p:pic>
        <p:nvPicPr>
          <p:cNvPr id="27" name="Picture 26">
            <a:extLst>
              <a:ext uri="{FF2B5EF4-FFF2-40B4-BE49-F238E27FC236}">
                <a16:creationId xmlns:a16="http://schemas.microsoft.com/office/drawing/2014/main" id="{F292C090-47B1-1CFC-0717-305A2FD3DF82}"/>
              </a:ext>
            </a:extLst>
          </p:cNvPr>
          <p:cNvPicPr>
            <a:picLocks noChangeAspect="1"/>
          </p:cNvPicPr>
          <p:nvPr/>
        </p:nvPicPr>
        <p:blipFill>
          <a:blip r:embed="rId4"/>
          <a:stretch>
            <a:fillRect/>
          </a:stretch>
        </p:blipFill>
        <p:spPr>
          <a:xfrm>
            <a:off x="7336279" y="3604554"/>
            <a:ext cx="4076949" cy="1475705"/>
          </a:xfrm>
          <a:prstGeom prst="rect">
            <a:avLst/>
          </a:prstGeom>
        </p:spPr>
      </p:pic>
    </p:spTree>
    <p:extLst>
      <p:ext uri="{BB962C8B-B14F-4D97-AF65-F5344CB8AC3E}">
        <p14:creationId xmlns:p14="http://schemas.microsoft.com/office/powerpoint/2010/main" val="743213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3FB04-3BF6-C5A0-E779-3F6615656419}"/>
              </a:ext>
            </a:extLst>
          </p:cNvPr>
          <p:cNvSpPr>
            <a:spLocks noGrp="1"/>
          </p:cNvSpPr>
          <p:nvPr>
            <p:ph type="title"/>
          </p:nvPr>
        </p:nvSpPr>
        <p:spPr>
          <a:xfrm>
            <a:off x="1115568" y="548640"/>
            <a:ext cx="10168128" cy="1179576"/>
          </a:xfrm>
        </p:spPr>
        <p:txBody>
          <a:bodyPr>
            <a:normAutofit/>
          </a:bodyPr>
          <a:lstStyle/>
          <a:p>
            <a:r>
              <a:rPr lang="en-US" sz="3700" b="0" i="0">
                <a:effectLst/>
                <a:latin typeface="Cambria" panose="02040503050406030204" pitchFamily="18" charset="0"/>
                <a:ea typeface="Cambria" panose="02040503050406030204" pitchFamily="18" charset="0"/>
              </a:rPr>
              <a:t>Review: Understanding Cryptocurrency as a Tool for Cybercrime</a:t>
            </a:r>
            <a:endParaRPr lang="en-US" sz="3700">
              <a:latin typeface="Cambria" panose="02040503050406030204" pitchFamily="18" charset="0"/>
              <a:ea typeface="Cambria" panose="02040503050406030204" pitchFamily="18" charset="0"/>
            </a:endParaRPr>
          </a:p>
        </p:txBody>
      </p:sp>
      <p:graphicFrame>
        <p:nvGraphicFramePr>
          <p:cNvPr id="27" name="Content Placeholder 2">
            <a:extLst>
              <a:ext uri="{FF2B5EF4-FFF2-40B4-BE49-F238E27FC236}">
                <a16:creationId xmlns:a16="http://schemas.microsoft.com/office/drawing/2014/main" id="{15D506F6-A942-CA30-E81B-9C6768FF3011}"/>
              </a:ext>
            </a:extLst>
          </p:cNvPr>
          <p:cNvGraphicFramePr>
            <a:graphicFrameLocks noGrp="1"/>
          </p:cNvGraphicFramePr>
          <p:nvPr>
            <p:ph idx="1"/>
          </p:nvPr>
        </p:nvGraphicFramePr>
        <p:xfrm>
          <a:off x="1115568" y="2481943"/>
          <a:ext cx="10168128" cy="36950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09247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141CE-CC32-9298-BE35-85FB973D9AE2}"/>
              </a:ext>
            </a:extLst>
          </p:cNvPr>
          <p:cNvSpPr>
            <a:spLocks noGrp="1"/>
          </p:cNvSpPr>
          <p:nvPr>
            <p:ph type="title"/>
          </p:nvPr>
        </p:nvSpPr>
        <p:spPr>
          <a:xfrm>
            <a:off x="635000" y="640823"/>
            <a:ext cx="3418659" cy="5583148"/>
          </a:xfrm>
        </p:spPr>
        <p:txBody>
          <a:bodyPr anchor="ctr">
            <a:normAutofit/>
          </a:bodyPr>
          <a:lstStyle/>
          <a:p>
            <a:r>
              <a:rPr lang="en-US" sz="4600" b="0" i="0" dirty="0">
                <a:effectLst/>
                <a:latin typeface="Cambria" panose="02040503050406030204" pitchFamily="18" charset="0"/>
                <a:ea typeface="Cambria" panose="02040503050406030204" pitchFamily="18" charset="0"/>
              </a:rPr>
              <a:t>Investigative Techniques</a:t>
            </a:r>
            <a:endParaRPr lang="en-US" sz="4600" dirty="0">
              <a:latin typeface="Cambria" panose="02040503050406030204" pitchFamily="18" charset="0"/>
              <a:ea typeface="Cambria" panose="02040503050406030204" pitchFamily="18" charset="0"/>
            </a:endParaRPr>
          </a:p>
        </p:txBody>
      </p:sp>
      <p:graphicFrame>
        <p:nvGraphicFramePr>
          <p:cNvPr id="5" name="Content Placeholder 2">
            <a:extLst>
              <a:ext uri="{FF2B5EF4-FFF2-40B4-BE49-F238E27FC236}">
                <a16:creationId xmlns:a16="http://schemas.microsoft.com/office/drawing/2014/main" id="{F50BD517-992B-F2DE-4F86-E78C708B6C21}"/>
              </a:ext>
            </a:extLst>
          </p:cNvPr>
          <p:cNvGraphicFramePr>
            <a:graphicFrameLocks noGrp="1"/>
          </p:cNvGraphicFramePr>
          <p:nvPr>
            <p:ph idx="1"/>
            <p:extLst>
              <p:ext uri="{D42A27DB-BD31-4B8C-83A1-F6EECF244321}">
                <p14:modId xmlns:p14="http://schemas.microsoft.com/office/powerpoint/2010/main" val="2273966544"/>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60620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F25C5A-7668-91E6-FE2C-E9425F027998}"/>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300" kern="1200" dirty="0">
                <a:solidFill>
                  <a:srgbClr val="FFFFFF"/>
                </a:solidFill>
                <a:latin typeface="+mj-lt"/>
                <a:ea typeface="+mj-ea"/>
                <a:cs typeface="+mj-cs"/>
              </a:rPr>
              <a:t>Case Study: Colonial Pipeline Ransomware Attack</a:t>
            </a:r>
          </a:p>
        </p:txBody>
      </p:sp>
      <p:pic>
        <p:nvPicPr>
          <p:cNvPr id="6" name="Content Placeholder 5" descr="A diagram of a system&#10;&#10;Description automatically generated">
            <a:extLst>
              <a:ext uri="{FF2B5EF4-FFF2-40B4-BE49-F238E27FC236}">
                <a16:creationId xmlns:a16="http://schemas.microsoft.com/office/drawing/2014/main" id="{EEB56440-EDB5-3C81-4E1D-9A6D1F56BEB6}"/>
              </a:ext>
            </a:extLst>
          </p:cNvPr>
          <p:cNvPicPr>
            <a:picLocks noGrp="1" noChangeAspect="1"/>
          </p:cNvPicPr>
          <p:nvPr>
            <p:ph idx="1"/>
          </p:nvPr>
        </p:nvPicPr>
        <p:blipFill>
          <a:blip r:embed="rId3"/>
          <a:stretch>
            <a:fillRect/>
          </a:stretch>
        </p:blipFill>
        <p:spPr>
          <a:xfrm>
            <a:off x="4603173" y="977248"/>
            <a:ext cx="6954843" cy="4781454"/>
          </a:xfrm>
          <a:prstGeom prst="rect">
            <a:avLst/>
          </a:prstGeom>
        </p:spPr>
      </p:pic>
    </p:spTree>
    <p:extLst>
      <p:ext uri="{BB962C8B-B14F-4D97-AF65-F5344CB8AC3E}">
        <p14:creationId xmlns:p14="http://schemas.microsoft.com/office/powerpoint/2010/main" val="2415840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1387C-C3E9-82DC-3DF7-BBFA4F73E5A5}"/>
              </a:ext>
            </a:extLst>
          </p:cNvPr>
          <p:cNvSpPr>
            <a:spLocks noGrp="1"/>
          </p:cNvSpPr>
          <p:nvPr>
            <p:ph type="title"/>
          </p:nvPr>
        </p:nvSpPr>
        <p:spPr>
          <a:xfrm>
            <a:off x="563782" y="0"/>
            <a:ext cx="10515600" cy="1343818"/>
          </a:xfrm>
        </p:spPr>
        <p:txBody>
          <a:bodyPr>
            <a:normAutofit/>
          </a:bodyPr>
          <a:lstStyle/>
          <a:p>
            <a:r>
              <a:rPr lang="en-US" sz="3600" dirty="0">
                <a:latin typeface="Cambria" panose="02040503050406030204" pitchFamily="18" charset="0"/>
                <a:ea typeface="Cambria" panose="02040503050406030204" pitchFamily="18" charset="0"/>
              </a:rPr>
              <a:t>CRYPTOCURRENCY ANALYSIS</a:t>
            </a:r>
          </a:p>
        </p:txBody>
      </p:sp>
      <p:pic>
        <p:nvPicPr>
          <p:cNvPr id="7" name="CryptoDemo">
            <a:hlinkClick r:id="" action="ppaction://media"/>
            <a:extLst>
              <a:ext uri="{FF2B5EF4-FFF2-40B4-BE49-F238E27FC236}">
                <a16:creationId xmlns:a16="http://schemas.microsoft.com/office/drawing/2014/main" id="{B047BBBD-A1E1-7450-3502-3556341468B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886238" y="1264082"/>
            <a:ext cx="8419523" cy="5324475"/>
          </a:xfrm>
        </p:spPr>
      </p:pic>
      <p:cxnSp>
        <p:nvCxnSpPr>
          <p:cNvPr id="5" name="Straight Connector 4">
            <a:extLst>
              <a:ext uri="{FF2B5EF4-FFF2-40B4-BE49-F238E27FC236}">
                <a16:creationId xmlns:a16="http://schemas.microsoft.com/office/drawing/2014/main" id="{5930C298-6700-6715-BAB3-F0ED037C10E5}"/>
              </a:ext>
            </a:extLst>
          </p:cNvPr>
          <p:cNvCxnSpPr/>
          <p:nvPr/>
        </p:nvCxnSpPr>
        <p:spPr>
          <a:xfrm>
            <a:off x="700991" y="980576"/>
            <a:ext cx="10790018"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7203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2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302FC-A802-CB07-99D3-EB4182897500}"/>
              </a:ext>
            </a:extLst>
          </p:cNvPr>
          <p:cNvSpPr>
            <a:spLocks noGrp="1"/>
          </p:cNvSpPr>
          <p:nvPr>
            <p:ph type="title"/>
          </p:nvPr>
        </p:nvSpPr>
        <p:spPr>
          <a:xfrm>
            <a:off x="507460" y="0"/>
            <a:ext cx="10515600" cy="1325563"/>
          </a:xfrm>
        </p:spPr>
        <p:txBody>
          <a:bodyPr>
            <a:normAutofit/>
          </a:bodyPr>
          <a:lstStyle/>
          <a:p>
            <a:r>
              <a:rPr lang="en-US" sz="3600" dirty="0">
                <a:latin typeface="Cambria" panose="02040503050406030204" pitchFamily="18" charset="0"/>
                <a:ea typeface="Cambria" panose="02040503050406030204" pitchFamily="18" charset="0"/>
              </a:rPr>
              <a:t>CRYPTOCURRENCY ANALYSIS: ADVANCED</a:t>
            </a:r>
            <a:endParaRPr lang="en-US" sz="3600" dirty="0"/>
          </a:p>
        </p:txBody>
      </p:sp>
      <p:pic>
        <p:nvPicPr>
          <p:cNvPr id="9" name="Picture 8">
            <a:extLst>
              <a:ext uri="{FF2B5EF4-FFF2-40B4-BE49-F238E27FC236}">
                <a16:creationId xmlns:a16="http://schemas.microsoft.com/office/drawing/2014/main" id="{3B65A522-2B9D-7836-377A-9DE53BBEB6EF}"/>
              </a:ext>
            </a:extLst>
          </p:cNvPr>
          <p:cNvPicPr>
            <a:picLocks noChangeAspect="1"/>
          </p:cNvPicPr>
          <p:nvPr/>
        </p:nvPicPr>
        <p:blipFill>
          <a:blip r:embed="rId3"/>
          <a:stretch>
            <a:fillRect/>
          </a:stretch>
        </p:blipFill>
        <p:spPr>
          <a:xfrm>
            <a:off x="1806046" y="1325563"/>
            <a:ext cx="8579908" cy="5211424"/>
          </a:xfrm>
          <a:prstGeom prst="rect">
            <a:avLst/>
          </a:prstGeom>
        </p:spPr>
      </p:pic>
      <p:cxnSp>
        <p:nvCxnSpPr>
          <p:cNvPr id="12" name="Straight Connector 11">
            <a:extLst>
              <a:ext uri="{FF2B5EF4-FFF2-40B4-BE49-F238E27FC236}">
                <a16:creationId xmlns:a16="http://schemas.microsoft.com/office/drawing/2014/main" id="{F5503E3E-960A-68A5-AEFA-00C2EEEC97AF}"/>
              </a:ext>
            </a:extLst>
          </p:cNvPr>
          <p:cNvCxnSpPr/>
          <p:nvPr/>
        </p:nvCxnSpPr>
        <p:spPr>
          <a:xfrm>
            <a:off x="623169" y="970847"/>
            <a:ext cx="10790018"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4642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F3A0A-F816-0181-C5A8-E510F6310F0A}"/>
              </a:ext>
            </a:extLst>
          </p:cNvPr>
          <p:cNvSpPr>
            <a:spLocks noGrp="1"/>
          </p:cNvSpPr>
          <p:nvPr>
            <p:ph type="title"/>
          </p:nvPr>
        </p:nvSpPr>
        <p:spPr>
          <a:xfrm>
            <a:off x="838201" y="365125"/>
            <a:ext cx="5251316" cy="1807305"/>
          </a:xfrm>
        </p:spPr>
        <p:txBody>
          <a:bodyPr>
            <a:normAutofit/>
          </a:bodyPr>
          <a:lstStyle/>
          <a:p>
            <a:r>
              <a:rPr lang="en-US" sz="4800" dirty="0">
                <a:latin typeface="Cambria" panose="02040503050406030204" pitchFamily="18" charset="0"/>
                <a:ea typeface="Cambria" panose="02040503050406030204" pitchFamily="18" charset="0"/>
              </a:rPr>
              <a:t>Hands-On Activity </a:t>
            </a:r>
          </a:p>
        </p:txBody>
      </p:sp>
      <p:sp>
        <p:nvSpPr>
          <p:cNvPr id="17" name="Content Placeholder 2">
            <a:extLst>
              <a:ext uri="{FF2B5EF4-FFF2-40B4-BE49-F238E27FC236}">
                <a16:creationId xmlns:a16="http://schemas.microsoft.com/office/drawing/2014/main" id="{76E1A445-26EB-8FB6-0EE7-03F5FF4B3DD8}"/>
              </a:ext>
            </a:extLst>
          </p:cNvPr>
          <p:cNvSpPr>
            <a:spLocks noGrp="1"/>
          </p:cNvSpPr>
          <p:nvPr>
            <p:ph idx="1"/>
          </p:nvPr>
        </p:nvSpPr>
        <p:spPr>
          <a:xfrm>
            <a:off x="838200" y="2333297"/>
            <a:ext cx="4619621" cy="3843666"/>
          </a:xfrm>
        </p:spPr>
        <p:txBody>
          <a:bodyPr>
            <a:normAutofit/>
          </a:bodyPr>
          <a:lstStyle/>
          <a:p>
            <a:pPr fontAlgn="base"/>
            <a:r>
              <a:rPr lang="en-US" sz="2400" b="0" i="0" dirty="0" err="1">
                <a:effectLst/>
                <a:latin typeface="Cambria" panose="02040503050406030204" pitchFamily="18" charset="0"/>
                <a:ea typeface="Cambria" panose="02040503050406030204" pitchFamily="18" charset="0"/>
              </a:rPr>
              <a:t>DarkSide’s</a:t>
            </a:r>
            <a:r>
              <a:rPr lang="en-US" sz="2400" b="0" i="0" dirty="0">
                <a:effectLst/>
                <a:latin typeface="Cambria" panose="02040503050406030204" pitchFamily="18" charset="0"/>
                <a:ea typeface="Cambria" panose="02040503050406030204" pitchFamily="18" charset="0"/>
              </a:rPr>
              <a:t> ransom payment address</a:t>
            </a:r>
          </a:p>
          <a:p>
            <a:pPr fontAlgn="base"/>
            <a:r>
              <a:rPr lang="en-US" sz="2400" b="0" i="0" dirty="0">
                <a:effectLst/>
                <a:latin typeface="Cambria" panose="02040503050406030204" pitchFamily="18" charset="0"/>
                <a:ea typeface="Cambria" panose="02040503050406030204" pitchFamily="18" charset="0"/>
              </a:rPr>
              <a:t>Intermediate addresses where </a:t>
            </a:r>
            <a:r>
              <a:rPr lang="en-US" sz="2400" b="0" i="0" dirty="0" err="1">
                <a:effectLst/>
                <a:latin typeface="Cambria" panose="02040503050406030204" pitchFamily="18" charset="0"/>
                <a:ea typeface="Cambria" panose="02040503050406030204" pitchFamily="18" charset="0"/>
              </a:rPr>
              <a:t>DarkSide</a:t>
            </a:r>
            <a:r>
              <a:rPr lang="en-US" sz="2400" b="0" i="0" dirty="0">
                <a:effectLst/>
                <a:latin typeface="Cambria" panose="02040503050406030204" pitchFamily="18" charset="0"/>
                <a:ea typeface="Cambria" panose="02040503050406030204" pitchFamily="18" charset="0"/>
              </a:rPr>
              <a:t> transferred the ransom payment</a:t>
            </a:r>
          </a:p>
          <a:p>
            <a:pPr fontAlgn="base"/>
            <a:r>
              <a:rPr lang="en-US" sz="2400" b="0" i="0" dirty="0">
                <a:effectLst/>
                <a:latin typeface="Cambria" panose="02040503050406030204" pitchFamily="18" charset="0"/>
                <a:ea typeface="Cambria" panose="02040503050406030204" pitchFamily="18" charset="0"/>
              </a:rPr>
              <a:t>The </a:t>
            </a:r>
            <a:r>
              <a:rPr lang="en-US" sz="2400" b="0" i="0" dirty="0" err="1">
                <a:effectLst/>
                <a:latin typeface="Cambria" panose="02040503050406030204" pitchFamily="18" charset="0"/>
                <a:ea typeface="Cambria" panose="02040503050406030204" pitchFamily="18" charset="0"/>
              </a:rPr>
              <a:t>DarkSide</a:t>
            </a:r>
            <a:r>
              <a:rPr lang="en-US" sz="2400" b="0" i="0" dirty="0">
                <a:effectLst/>
                <a:latin typeface="Cambria" panose="02040503050406030204" pitchFamily="18" charset="0"/>
                <a:ea typeface="Cambria" panose="02040503050406030204" pitchFamily="18" charset="0"/>
              </a:rPr>
              <a:t> collection address from which the FBI seized the partial ransom payment </a:t>
            </a:r>
          </a:p>
          <a:p>
            <a:pPr fontAlgn="base"/>
            <a:endParaRPr lang="en-US" sz="2000" b="0" i="0" dirty="0">
              <a:effectLst/>
              <a:latin typeface="Roboto" panose="02000000000000000000" pitchFamily="2" charset="0"/>
            </a:endParaRPr>
          </a:p>
          <a:p>
            <a:endParaRPr lang="en-US" sz="2000" dirty="0"/>
          </a:p>
        </p:txBody>
      </p:sp>
      <p:pic>
        <p:nvPicPr>
          <p:cNvPr id="19" name="Picture 18" descr="Fingerprints exposed on glass">
            <a:extLst>
              <a:ext uri="{FF2B5EF4-FFF2-40B4-BE49-F238E27FC236}">
                <a16:creationId xmlns:a16="http://schemas.microsoft.com/office/drawing/2014/main" id="{3B92BB90-8834-DC15-2CC0-E25E908CB85A}"/>
              </a:ext>
            </a:extLst>
          </p:cNvPr>
          <p:cNvPicPr>
            <a:picLocks noChangeAspect="1"/>
          </p:cNvPicPr>
          <p:nvPr/>
        </p:nvPicPr>
        <p:blipFill rotWithShape="1">
          <a:blip r:embed="rId3"/>
          <a:srcRect l="15008" r="19998" b="-2"/>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866313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E26E2-5ADF-8378-D463-7EB2A881EF60}"/>
              </a:ext>
            </a:extLst>
          </p:cNvPr>
          <p:cNvSpPr>
            <a:spLocks noGrp="1"/>
          </p:cNvSpPr>
          <p:nvPr>
            <p:ph type="title"/>
          </p:nvPr>
        </p:nvSpPr>
        <p:spPr/>
        <p:txBody>
          <a:bodyPr>
            <a:normAutofit/>
          </a:bodyPr>
          <a:lstStyle/>
          <a:p>
            <a:r>
              <a:rPr lang="en-US" sz="5400" b="0" i="0" dirty="0">
                <a:effectLst/>
                <a:latin typeface="Cambria" panose="02040503050406030204" pitchFamily="18" charset="0"/>
                <a:ea typeface="Cambria" panose="02040503050406030204" pitchFamily="18" charset="0"/>
              </a:rPr>
              <a:t>FBI’s Seizure Warrant</a:t>
            </a:r>
            <a:endParaRPr lang="en-US" sz="5400" dirty="0">
              <a:latin typeface="Cambria" panose="02040503050406030204" pitchFamily="18" charset="0"/>
              <a:ea typeface="Cambria" panose="02040503050406030204" pitchFamily="18" charset="0"/>
            </a:endParaRPr>
          </a:p>
        </p:txBody>
      </p:sp>
      <p:sp>
        <p:nvSpPr>
          <p:cNvPr id="3" name="Content Placeholder 2">
            <a:extLst>
              <a:ext uri="{FF2B5EF4-FFF2-40B4-BE49-F238E27FC236}">
                <a16:creationId xmlns:a16="http://schemas.microsoft.com/office/drawing/2014/main" id="{0017B398-01E6-BD60-5625-3CB1FD941131}"/>
              </a:ext>
            </a:extLst>
          </p:cNvPr>
          <p:cNvSpPr>
            <a:spLocks noGrp="1"/>
          </p:cNvSpPr>
          <p:nvPr>
            <p:ph idx="1"/>
          </p:nvPr>
        </p:nvSpPr>
        <p:spPr>
          <a:xfrm>
            <a:off x="838200" y="1920731"/>
            <a:ext cx="10515600" cy="4251960"/>
          </a:xfrm>
        </p:spPr>
        <p:txBody>
          <a:bodyPr>
            <a:normAutofit fontScale="92500" lnSpcReduction="20000"/>
          </a:bodyPr>
          <a:lstStyle/>
          <a:p>
            <a:pPr fontAlgn="base">
              <a:lnSpc>
                <a:spcPct val="100000"/>
              </a:lnSpc>
            </a:pPr>
            <a:r>
              <a:rPr lang="en-US" sz="1800" b="1" i="0" dirty="0">
                <a:effectLst/>
                <a:latin typeface="Cambria" panose="02040503050406030204" pitchFamily="18" charset="0"/>
                <a:ea typeface="Cambria" panose="02040503050406030204" pitchFamily="18" charset="0"/>
              </a:rPr>
              <a:t>On 7 May, 2021, Colonial Pipeline</a:t>
            </a:r>
            <a:r>
              <a:rPr lang="en-US" sz="1800" b="0" i="0" dirty="0">
                <a:effectLst/>
                <a:latin typeface="Cambria" panose="02040503050406030204" pitchFamily="18" charset="0"/>
                <a:ea typeface="Cambria" panose="02040503050406030204" pitchFamily="18" charset="0"/>
              </a:rPr>
              <a:t>, a US oil pipeline system, that mainly carries gasoline and jet fuel to the southeastern United States </a:t>
            </a:r>
            <a:r>
              <a:rPr lang="en-US" sz="1800" b="1" i="0" dirty="0">
                <a:effectLst/>
                <a:latin typeface="Cambria" panose="02040503050406030204" pitchFamily="18" charset="0"/>
                <a:ea typeface="Cambria" panose="02040503050406030204" pitchFamily="18" charset="0"/>
              </a:rPr>
              <a:t>suffered a ransomware cyberattack </a:t>
            </a:r>
            <a:r>
              <a:rPr lang="en-US" sz="1800" b="0" i="0" dirty="0">
                <a:effectLst/>
                <a:latin typeface="Cambria" panose="02040503050406030204" pitchFamily="18" charset="0"/>
                <a:ea typeface="Cambria" panose="02040503050406030204" pitchFamily="18" charset="0"/>
              </a:rPr>
              <a:t>that impacted the computerized equipment that managed the pipeline. The company learned of the attack shortly before 5 a.m. when an employee discovered a ransom note on a system in the IT network. The company believes that the attack was orchestrated by </a:t>
            </a:r>
            <a:r>
              <a:rPr lang="en-US" sz="1800" b="0" i="0" u="none" strike="noStrike" dirty="0" err="1">
                <a:effectLst/>
                <a:latin typeface="Cambria" panose="02040503050406030204" pitchFamily="18" charset="0"/>
                <a:ea typeface="Cambria" panose="02040503050406030204" pitchFamily="18" charset="0"/>
                <a:hlinkClick r:id="rId3" tooltip="Open in a new tab"/>
              </a:rPr>
              <a:t>DarkSide</a:t>
            </a:r>
            <a:r>
              <a:rPr lang="en-US" sz="1800" b="0" i="0" dirty="0">
                <a:effectLst/>
                <a:latin typeface="Cambria" panose="02040503050406030204" pitchFamily="18" charset="0"/>
                <a:ea typeface="Cambria" panose="02040503050406030204" pitchFamily="18" charset="0"/>
              </a:rPr>
              <a:t>, a cybercriminal group believed to operate, at least in part, out of Russia. </a:t>
            </a:r>
            <a:r>
              <a:rPr lang="en-US" sz="1800" b="1" i="0" dirty="0">
                <a:effectLst/>
                <a:latin typeface="Cambria" panose="02040503050406030204" pitchFamily="18" charset="0"/>
                <a:ea typeface="Cambria" panose="02040503050406030204" pitchFamily="18" charset="0"/>
              </a:rPr>
              <a:t>Colonial Pipeline made the payment on 8 May 2021. </a:t>
            </a:r>
          </a:p>
          <a:p>
            <a:pPr fontAlgn="base">
              <a:lnSpc>
                <a:spcPct val="100000"/>
              </a:lnSpc>
            </a:pPr>
            <a:r>
              <a:rPr lang="en-US" sz="1800" b="0" i="0" dirty="0">
                <a:effectLst/>
                <a:latin typeface="Cambria" panose="02040503050406030204" pitchFamily="18" charset="0"/>
                <a:ea typeface="Cambria" panose="02040503050406030204" pitchFamily="18" charset="0"/>
              </a:rPr>
              <a:t>On 13 May, the general public learned that Colonial Pipeline paid approximately 75 Bitcoins, or around US$5M, in ransom. Criminal organizations such as </a:t>
            </a:r>
            <a:r>
              <a:rPr lang="en-US" sz="1800" b="0" i="0" dirty="0" err="1">
                <a:effectLst/>
                <a:latin typeface="Cambria" panose="02040503050406030204" pitchFamily="18" charset="0"/>
                <a:ea typeface="Cambria" panose="02040503050406030204" pitchFamily="18" charset="0"/>
              </a:rPr>
              <a:t>DarkSide</a:t>
            </a:r>
            <a:r>
              <a:rPr lang="en-US" sz="1800" b="0" i="0" dirty="0">
                <a:effectLst/>
                <a:latin typeface="Cambria" panose="02040503050406030204" pitchFamily="18" charset="0"/>
                <a:ea typeface="Cambria" panose="02040503050406030204" pitchFamily="18" charset="0"/>
              </a:rPr>
              <a:t> prefer the use of Bitcoin as ransom payment because it provides a degree of anonymity, allows for the transfer from one person to another without the use of a bank, and lastly, can be converted back into fiat via multiple methods, some of which do not require the use of a legal name or address.</a:t>
            </a:r>
          </a:p>
          <a:p>
            <a:pPr fontAlgn="base">
              <a:lnSpc>
                <a:spcPct val="100000"/>
              </a:lnSpc>
            </a:pPr>
            <a:r>
              <a:rPr lang="en-US" sz="1800" b="1" i="0" dirty="0">
                <a:effectLst/>
                <a:latin typeface="Cambria" panose="02040503050406030204" pitchFamily="18" charset="0"/>
                <a:ea typeface="Cambria" panose="02040503050406030204" pitchFamily="18" charset="0"/>
              </a:rPr>
              <a:t>On 7 June, the US Federal Bureau of Investigation (FBI) announced that it recovered nearly $2.3M of the stolen funds using money flow analysis and other investigative techniques</a:t>
            </a:r>
            <a:r>
              <a:rPr lang="en-US" sz="1800" b="0" i="0" dirty="0">
                <a:effectLst/>
                <a:latin typeface="Cambria" panose="02040503050406030204" pitchFamily="18" charset="0"/>
                <a:ea typeface="Cambria" panose="02040503050406030204" pitchFamily="18" charset="0"/>
              </a:rPr>
              <a:t>. Coinciding with the China crackdown on Bitcoin mining, the news of the FBI’s “hack” of Bitcoin sent the broader market for cryptocurrencies tumbling. While the FBI did not provide specific details of the recovery process in order to safeguard their methods for future investigations, the seizure warrant filed with the US District Court, Northern District of California, did provide some insights.</a:t>
            </a:r>
          </a:p>
          <a:p>
            <a:endParaRPr lang="en-US" sz="1500" dirty="0"/>
          </a:p>
        </p:txBody>
      </p:sp>
    </p:spTree>
    <p:extLst>
      <p:ext uri="{BB962C8B-B14F-4D97-AF65-F5344CB8AC3E}">
        <p14:creationId xmlns:p14="http://schemas.microsoft.com/office/powerpoint/2010/main" val="80837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882A0245-7DBE-5A34-3906-228954EC8E2E}"/>
              </a:ext>
            </a:extLst>
          </p:cNvPr>
          <p:cNvGraphicFramePr>
            <a:graphicFrameLocks noGrp="1"/>
          </p:cNvGraphicFramePr>
          <p:nvPr>
            <p:ph idx="1"/>
            <p:extLst>
              <p:ext uri="{D42A27DB-BD31-4B8C-83A1-F6EECF244321}">
                <p14:modId xmlns:p14="http://schemas.microsoft.com/office/powerpoint/2010/main" val="989932606"/>
              </p:ext>
            </p:extLst>
          </p:nvPr>
        </p:nvGraphicFramePr>
        <p:xfrm>
          <a:off x="838200" y="609600"/>
          <a:ext cx="10515600" cy="4267200"/>
        </p:xfrm>
        <a:graphic>
          <a:graphicData uri="http://schemas.openxmlformats.org/drawingml/2006/table">
            <a:tbl>
              <a:tblPr firstRow="1" bandRow="1">
                <a:tableStyleId>{D27102A9-8310-4765-A935-A1911B00CA55}</a:tableStyleId>
              </a:tblPr>
              <a:tblGrid>
                <a:gridCol w="5257800">
                  <a:extLst>
                    <a:ext uri="{9D8B030D-6E8A-4147-A177-3AD203B41FA5}">
                      <a16:colId xmlns:a16="http://schemas.microsoft.com/office/drawing/2014/main" val="3111882889"/>
                    </a:ext>
                  </a:extLst>
                </a:gridCol>
                <a:gridCol w="5257800">
                  <a:extLst>
                    <a:ext uri="{9D8B030D-6E8A-4147-A177-3AD203B41FA5}">
                      <a16:colId xmlns:a16="http://schemas.microsoft.com/office/drawing/2014/main" val="2138853035"/>
                    </a:ext>
                  </a:extLst>
                </a:gridCol>
              </a:tblGrid>
              <a:tr h="370840">
                <a:tc>
                  <a:txBody>
                    <a:bodyPr/>
                    <a:lstStyle/>
                    <a:p>
                      <a:pPr fontAlgn="base"/>
                      <a:r>
                        <a:rPr lang="en-US" b="1" dirty="0">
                          <a:solidFill>
                            <a:srgbClr val="323E48"/>
                          </a:solidFill>
                          <a:effectLst/>
                          <a:latin typeface="Cambria" panose="02040503050406030204" pitchFamily="18" charset="0"/>
                          <a:ea typeface="Cambria" panose="02040503050406030204" pitchFamily="18" charset="0"/>
                        </a:rPr>
                        <a:t>Transaction Hash</a:t>
                      </a:r>
                      <a:endParaRPr lang="en-US" b="0" dirty="0">
                        <a:solidFill>
                          <a:srgbClr val="323E48"/>
                        </a:solidFill>
                        <a:effectLst/>
                        <a:latin typeface="Cambria" panose="02040503050406030204" pitchFamily="18" charset="0"/>
                        <a:ea typeface="Cambria" panose="02040503050406030204" pitchFamily="18" charset="0"/>
                      </a:endParaRPr>
                    </a:p>
                  </a:txBody>
                  <a:tcPr marL="95250" marR="95250" marT="95250" marB="95250" anchor="ctr"/>
                </a:tc>
                <a:tc>
                  <a:txBody>
                    <a:bodyPr/>
                    <a:lstStyle/>
                    <a:p>
                      <a:pPr fontAlgn="base"/>
                      <a:r>
                        <a:rPr lang="en-US" b="1" dirty="0">
                          <a:solidFill>
                            <a:srgbClr val="323E48"/>
                          </a:solidFill>
                          <a:effectLst/>
                          <a:latin typeface="Cambria" panose="02040503050406030204" pitchFamily="18" charset="0"/>
                          <a:ea typeface="Cambria" panose="02040503050406030204" pitchFamily="18" charset="0"/>
                        </a:rPr>
                        <a:t>Description</a:t>
                      </a:r>
                      <a:endParaRPr lang="en-US" b="0" dirty="0">
                        <a:solidFill>
                          <a:srgbClr val="323E48"/>
                        </a:solidFill>
                        <a:effectLst/>
                        <a:latin typeface="Cambria" panose="02040503050406030204" pitchFamily="18" charset="0"/>
                        <a:ea typeface="Cambria" panose="02040503050406030204" pitchFamily="18" charset="0"/>
                      </a:endParaRPr>
                    </a:p>
                  </a:txBody>
                  <a:tcPr marL="95250" marR="95250" marT="95250" marB="95250" anchor="ctr"/>
                </a:tc>
                <a:extLst>
                  <a:ext uri="{0D108BD9-81ED-4DB2-BD59-A6C34878D82A}">
                    <a16:rowId xmlns:a16="http://schemas.microsoft.com/office/drawing/2014/main" val="767028710"/>
                  </a:ext>
                </a:extLst>
              </a:tr>
              <a:tr h="370840">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6a798026d44af27dbacd28ea21462808df8deca51794cec80c1b59e07ef924a2</a:t>
                      </a:r>
                    </a:p>
                  </a:txBody>
                  <a:tcPr marL="95250" marR="95250" marT="95250" marB="95250" anchor="ctr"/>
                </a:tc>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Ransom payment (Item #1)</a:t>
                      </a:r>
                    </a:p>
                  </a:txBody>
                  <a:tcPr marL="95250" marR="95250" marT="95250" marB="95250" anchor="ctr"/>
                </a:tc>
                <a:extLst>
                  <a:ext uri="{0D108BD9-81ED-4DB2-BD59-A6C34878D82A}">
                    <a16:rowId xmlns:a16="http://schemas.microsoft.com/office/drawing/2014/main" val="1428639878"/>
                  </a:ext>
                </a:extLst>
              </a:tr>
              <a:tr h="370840">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a:t>
                      </a:r>
                    </a:p>
                  </a:txBody>
                  <a:tcPr marL="95250" marR="95250" marT="95250" marB="95250" anchor="ctr"/>
                </a:tc>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Intermediate #1</a:t>
                      </a:r>
                    </a:p>
                  </a:txBody>
                  <a:tcPr marL="95250" marR="95250" marT="95250" marB="95250" anchor="ctr"/>
                </a:tc>
                <a:extLst>
                  <a:ext uri="{0D108BD9-81ED-4DB2-BD59-A6C34878D82A}">
                    <a16:rowId xmlns:a16="http://schemas.microsoft.com/office/drawing/2014/main" val="1200664423"/>
                  </a:ext>
                </a:extLst>
              </a:tr>
              <a:tr h="370840">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23E48"/>
                          </a:solidFill>
                          <a:effectLst/>
                          <a:uLnTx/>
                          <a:uFillTx/>
                          <a:latin typeface="Cambria" panose="02040503050406030204" pitchFamily="18" charset="0"/>
                          <a:ea typeface="Cambria" panose="02040503050406030204" pitchFamily="18" charset="0"/>
                          <a:cs typeface="+mn-cs"/>
                        </a:rPr>
                        <a:t>???</a:t>
                      </a:r>
                      <a:endParaRPr kumimoji="0" lang="en-US" sz="1800" b="0" i="0" u="none" strike="noStrike" kern="1200" cap="none" spc="0" normalizeH="0" baseline="0" noProof="0" dirty="0">
                        <a:ln>
                          <a:noFill/>
                        </a:ln>
                        <a:solidFill>
                          <a:srgbClr val="323E48"/>
                        </a:solidFill>
                        <a:effectLst/>
                        <a:uLnTx/>
                        <a:uFillTx/>
                        <a:latin typeface="Cambria" panose="02040503050406030204" pitchFamily="18" charset="0"/>
                        <a:ea typeface="Cambria" panose="02040503050406030204" pitchFamily="18" charset="0"/>
                        <a:cs typeface="+mn-cs"/>
                      </a:endParaRPr>
                    </a:p>
                  </a:txBody>
                  <a:tcPr marL="95250" marR="95250" marT="95250" marB="95250" anchor="ctr"/>
                </a:tc>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Intermediate #2</a:t>
                      </a:r>
                    </a:p>
                  </a:txBody>
                  <a:tcPr marL="95250" marR="95250" marT="95250" marB="95250" anchor="ctr"/>
                </a:tc>
                <a:extLst>
                  <a:ext uri="{0D108BD9-81ED-4DB2-BD59-A6C34878D82A}">
                    <a16:rowId xmlns:a16="http://schemas.microsoft.com/office/drawing/2014/main" val="3667481273"/>
                  </a:ext>
                </a:extLst>
              </a:tr>
              <a:tr h="370840">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23E48"/>
                          </a:solidFill>
                          <a:effectLst/>
                          <a:uLnTx/>
                          <a:uFillTx/>
                          <a:latin typeface="Cambria" panose="02040503050406030204" pitchFamily="18" charset="0"/>
                          <a:ea typeface="Cambria" panose="02040503050406030204" pitchFamily="18" charset="0"/>
                          <a:cs typeface="+mn-cs"/>
                        </a:rPr>
                        <a:t>???</a:t>
                      </a:r>
                      <a:endParaRPr kumimoji="0" lang="en-US" sz="1800" b="0" i="0" u="none" strike="noStrike" kern="1200" cap="none" spc="0" normalizeH="0" baseline="0" noProof="0" dirty="0">
                        <a:ln>
                          <a:noFill/>
                        </a:ln>
                        <a:solidFill>
                          <a:srgbClr val="323E48"/>
                        </a:solidFill>
                        <a:effectLst/>
                        <a:uLnTx/>
                        <a:uFillTx/>
                        <a:latin typeface="Cambria" panose="02040503050406030204" pitchFamily="18" charset="0"/>
                        <a:ea typeface="Cambria" panose="02040503050406030204" pitchFamily="18" charset="0"/>
                        <a:cs typeface="+mn-cs"/>
                      </a:endParaRPr>
                    </a:p>
                  </a:txBody>
                  <a:tcPr marL="95250" marR="95250" marT="95250" marB="95250" anchor="ctr"/>
                </a:tc>
                <a:tc>
                  <a:txBody>
                    <a:bodyPr/>
                    <a:lstStyle/>
                    <a:p>
                      <a:pPr fontAlgn="base"/>
                      <a:r>
                        <a:rPr lang="en-US" b="0">
                          <a:solidFill>
                            <a:srgbClr val="323E48"/>
                          </a:solidFill>
                          <a:effectLst/>
                          <a:latin typeface="Cambria" panose="02040503050406030204" pitchFamily="18" charset="0"/>
                          <a:ea typeface="Cambria" panose="02040503050406030204" pitchFamily="18" charset="0"/>
                        </a:rPr>
                        <a:t>Intermediate #3</a:t>
                      </a:r>
                    </a:p>
                  </a:txBody>
                  <a:tcPr marL="95250" marR="95250" marT="95250" marB="95250" anchor="ctr"/>
                </a:tc>
                <a:extLst>
                  <a:ext uri="{0D108BD9-81ED-4DB2-BD59-A6C34878D82A}">
                    <a16:rowId xmlns:a16="http://schemas.microsoft.com/office/drawing/2014/main" val="1975340472"/>
                  </a:ext>
                </a:extLst>
              </a:tr>
              <a:tr h="370840">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23E48"/>
                          </a:solidFill>
                          <a:effectLst/>
                          <a:uLnTx/>
                          <a:uFillTx/>
                          <a:latin typeface="Cambria" panose="02040503050406030204" pitchFamily="18" charset="0"/>
                          <a:ea typeface="Cambria" panose="02040503050406030204" pitchFamily="18" charset="0"/>
                          <a:cs typeface="+mn-cs"/>
                        </a:rPr>
                        <a:t>???</a:t>
                      </a:r>
                      <a:endParaRPr kumimoji="0" lang="en-US" sz="1800" b="0" i="0" u="none" strike="noStrike" kern="1200" cap="none" spc="0" normalizeH="0" baseline="0" noProof="0" dirty="0">
                        <a:ln>
                          <a:noFill/>
                        </a:ln>
                        <a:solidFill>
                          <a:srgbClr val="323E48"/>
                        </a:solidFill>
                        <a:effectLst/>
                        <a:uLnTx/>
                        <a:uFillTx/>
                        <a:latin typeface="Cambria" panose="02040503050406030204" pitchFamily="18" charset="0"/>
                        <a:ea typeface="Cambria" panose="02040503050406030204" pitchFamily="18" charset="0"/>
                        <a:cs typeface="+mn-cs"/>
                      </a:endParaRPr>
                    </a:p>
                  </a:txBody>
                  <a:tcPr marL="95250" marR="95250" marT="95250" marB="95250" anchor="ctr"/>
                </a:tc>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Intermediate #4</a:t>
                      </a:r>
                    </a:p>
                  </a:txBody>
                  <a:tcPr marL="95250" marR="95250" marT="95250" marB="95250" anchor="ctr"/>
                </a:tc>
                <a:extLst>
                  <a:ext uri="{0D108BD9-81ED-4DB2-BD59-A6C34878D82A}">
                    <a16:rowId xmlns:a16="http://schemas.microsoft.com/office/drawing/2014/main" val="3412382777"/>
                  </a:ext>
                </a:extLst>
              </a:tr>
              <a:tr h="370840">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323E48"/>
                          </a:solidFill>
                          <a:effectLst/>
                          <a:uLnTx/>
                          <a:uFillTx/>
                          <a:latin typeface="Cambria" panose="02040503050406030204" pitchFamily="18" charset="0"/>
                          <a:ea typeface="Cambria" panose="02040503050406030204" pitchFamily="18" charset="0"/>
                          <a:cs typeface="+mn-cs"/>
                        </a:rPr>
                        <a:t>???</a:t>
                      </a:r>
                    </a:p>
                  </a:txBody>
                  <a:tcPr marL="95250" marR="95250" marT="95250" marB="95250" anchor="ctr"/>
                </a:tc>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Sent to Subject Address (Item #3)</a:t>
                      </a:r>
                    </a:p>
                  </a:txBody>
                  <a:tcPr marL="95250" marR="95250" marT="95250" marB="95250" anchor="ctr"/>
                </a:tc>
                <a:extLst>
                  <a:ext uri="{0D108BD9-81ED-4DB2-BD59-A6C34878D82A}">
                    <a16:rowId xmlns:a16="http://schemas.microsoft.com/office/drawing/2014/main" val="1180047378"/>
                  </a:ext>
                </a:extLst>
              </a:tr>
              <a:tr h="370840">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943f2d576ed8d9f388ba75eb82fe35cce29479b84121827ac368a5a94f44cf7a</a:t>
                      </a:r>
                    </a:p>
                  </a:txBody>
                  <a:tcPr marL="95250" marR="95250" marT="95250" marB="95250" anchor="ctr"/>
                </a:tc>
                <a:tc>
                  <a:txBody>
                    <a:bodyPr/>
                    <a:lstStyle/>
                    <a:p>
                      <a:pPr fontAlgn="base"/>
                      <a:r>
                        <a:rPr lang="en-US" b="0" dirty="0">
                          <a:solidFill>
                            <a:srgbClr val="323E48"/>
                          </a:solidFill>
                          <a:effectLst/>
                          <a:latin typeface="Cambria" panose="02040503050406030204" pitchFamily="18" charset="0"/>
                          <a:ea typeface="Cambria" panose="02040503050406030204" pitchFamily="18" charset="0"/>
                        </a:rPr>
                        <a:t>Sent to FBI ‘s Holding Address (Item #4)</a:t>
                      </a:r>
                    </a:p>
                  </a:txBody>
                  <a:tcPr marL="95250" marR="95250" marT="95250" marB="95250" anchor="ctr"/>
                </a:tc>
                <a:extLst>
                  <a:ext uri="{0D108BD9-81ED-4DB2-BD59-A6C34878D82A}">
                    <a16:rowId xmlns:a16="http://schemas.microsoft.com/office/drawing/2014/main" val="3652663543"/>
                  </a:ext>
                </a:extLst>
              </a:tr>
            </a:tbl>
          </a:graphicData>
        </a:graphic>
      </p:graphicFrame>
      <p:sp>
        <p:nvSpPr>
          <p:cNvPr id="6" name="Rectangle 5">
            <a:extLst>
              <a:ext uri="{FF2B5EF4-FFF2-40B4-BE49-F238E27FC236}">
                <a16:creationId xmlns:a16="http://schemas.microsoft.com/office/drawing/2014/main" id="{76E19D16-F901-658D-1061-037C8C7E358D}"/>
              </a:ext>
            </a:extLst>
          </p:cNvPr>
          <p:cNvSpPr/>
          <p:nvPr/>
        </p:nvSpPr>
        <p:spPr>
          <a:xfrm>
            <a:off x="838199" y="1049482"/>
            <a:ext cx="10515599" cy="77931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C422527-450A-4A37-34EF-16FC4B9EC867}"/>
              </a:ext>
            </a:extLst>
          </p:cNvPr>
          <p:cNvSpPr/>
          <p:nvPr/>
        </p:nvSpPr>
        <p:spPr>
          <a:xfrm>
            <a:off x="838198" y="5469082"/>
            <a:ext cx="10515599" cy="77931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69929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400</TotalTime>
  <Words>2333</Words>
  <Application>Microsoft Office PowerPoint</Application>
  <PresentationFormat>Widescreen</PresentationFormat>
  <Paragraphs>118</Paragraphs>
  <Slides>14</Slides>
  <Notes>14</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Apple SD Gothic Neo</vt:lpstr>
      <vt:lpstr>Meiryo</vt:lpstr>
      <vt:lpstr>Söhne</vt:lpstr>
      <vt:lpstr>Arial</vt:lpstr>
      <vt:lpstr>Calibri</vt:lpstr>
      <vt:lpstr>Calibri Light</vt:lpstr>
      <vt:lpstr>Cambria</vt:lpstr>
      <vt:lpstr>Roboto</vt:lpstr>
      <vt:lpstr>Office Theme</vt:lpstr>
      <vt:lpstr>Cryptocurrency Investigation</vt:lpstr>
      <vt:lpstr>Review: Understanding Cryptocurrency as a Tool for Cybercrime</vt:lpstr>
      <vt:lpstr>Investigative Techniques</vt:lpstr>
      <vt:lpstr>Case Study: Colonial Pipeline Ransomware Attack</vt:lpstr>
      <vt:lpstr>CRYPTOCURRENCY ANALYSIS</vt:lpstr>
      <vt:lpstr>CRYPTOCURRENCY ANALYSIS: ADVANCED</vt:lpstr>
      <vt:lpstr>Hands-On Activity </vt:lpstr>
      <vt:lpstr>FBI’s Seizure Warrant</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Cryptocurrency Investigation</dc:title>
  <dc:creator>BoRa Jung</dc:creator>
  <cp:lastModifiedBy>Dr. Sinchul Back Ph.D.</cp:lastModifiedBy>
  <cp:revision>8</cp:revision>
  <dcterms:created xsi:type="dcterms:W3CDTF">2023-07-20T03:54:20Z</dcterms:created>
  <dcterms:modified xsi:type="dcterms:W3CDTF">2023-10-30T16:35:37Z</dcterms:modified>
</cp:coreProperties>
</file>

<file path=docProps/thumbnail.jpeg>
</file>